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1" r:id="rId3"/>
    <p:sldId id="266" r:id="rId4"/>
    <p:sldId id="257" r:id="rId5"/>
    <p:sldId id="260" r:id="rId6"/>
    <p:sldId id="265" r:id="rId7"/>
    <p:sldId id="277" r:id="rId8"/>
    <p:sldId id="283" r:id="rId9"/>
    <p:sldId id="293" r:id="rId10"/>
    <p:sldId id="286" r:id="rId11"/>
    <p:sldId id="263" r:id="rId12"/>
    <p:sldId id="262" r:id="rId13"/>
    <p:sldId id="264" r:id="rId14"/>
    <p:sldId id="268" r:id="rId15"/>
    <p:sldId id="294" r:id="rId16"/>
    <p:sldId id="273" r:id="rId17"/>
    <p:sldId id="296" r:id="rId18"/>
    <p:sldId id="289" r:id="rId19"/>
    <p:sldId id="276" r:id="rId20"/>
    <p:sldId id="291" r:id="rId21"/>
    <p:sldId id="280" r:id="rId22"/>
    <p:sldId id="295" r:id="rId23"/>
    <p:sldId id="258" r:id="rId24"/>
    <p:sldId id="279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4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F0A5A-6AA2-4B03-A402-D800CAAFF77B}" type="datetimeFigureOut">
              <a:rPr lang="nl-NL" smtClean="0"/>
              <a:t>10-9-2014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5543D-978E-4E92-A409-7DED0F87B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6341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4A596-9CBC-40DC-94A6-0E26E3C61AF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A773B-A59C-4C0B-B598-10B9ABEBA9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4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F02C53-36C4-4C46-8D92-098B4611DE9C}" type="slidenum">
              <a:rPr lang="nl-NL" altLang="nl-NL"/>
              <a:pPr/>
              <a:t>2</a:t>
            </a:fld>
            <a:endParaRPr lang="nl-NL" altLang="nl-NL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5C99D0-2CF0-49A0-BEDF-A98AB68B759B}" type="slidenum">
              <a:rPr lang="en-US" altLang="nl-NL"/>
              <a:pPr/>
              <a:t>19</a:t>
            </a:fld>
            <a:endParaRPr lang="en-US" altLang="nl-NL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100EDE-4D71-4D92-9769-9AD497B5C377}" type="slidenum">
              <a:rPr lang="en-US" altLang="nl-NL"/>
              <a:pPr/>
              <a:t>20</a:t>
            </a:fld>
            <a:endParaRPr lang="en-US" altLang="nl-NL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2187575"/>
            <a:ext cx="5181600" cy="1470025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3886200"/>
            <a:ext cx="5181600" cy="533400"/>
          </a:xfrm>
        </p:spPr>
        <p:txBody>
          <a:bodyPr>
            <a:normAutofit/>
          </a:bodyPr>
          <a:lstStyle>
            <a:lvl1pPr marL="0" indent="0" algn="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5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7380288" cy="7207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1187450" y="1268413"/>
            <a:ext cx="3613150" cy="511333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53000" y="1268413"/>
            <a:ext cx="3614738" cy="511333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3124200" y="6597650"/>
            <a:ext cx="2895600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l-NL"/>
              <a:t>WWW.ARCTICFOAM.COM</a:t>
            </a:r>
          </a:p>
        </p:txBody>
      </p:sp>
    </p:spTree>
    <p:extLst>
      <p:ext uri="{BB962C8B-B14F-4D97-AF65-F5344CB8AC3E}">
        <p14:creationId xmlns:p14="http://schemas.microsoft.com/office/powerpoint/2010/main" val="288761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OLB5116 Powerpoint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/>
          <p:nvPr userDrawn="1"/>
        </p:nvSpPr>
        <p:spPr>
          <a:xfrm>
            <a:off x="106363" y="6618288"/>
            <a:ext cx="2409825" cy="2000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n-US" sz="700" smtClean="0">
                <a:solidFill>
                  <a:srgbClr val="7F7F7F"/>
                </a:solidFill>
              </a:rPr>
              <a:t>Confidential</a:t>
            </a:r>
          </a:p>
        </p:txBody>
      </p:sp>
      <p:sp>
        <p:nvSpPr>
          <p:cNvPr id="8" name="TextBox 3"/>
          <p:cNvSpPr txBox="1"/>
          <p:nvPr userDrawn="1"/>
        </p:nvSpPr>
        <p:spPr>
          <a:xfrm>
            <a:off x="6734175" y="6618288"/>
            <a:ext cx="2409825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>
              <a:defRPr/>
            </a:pPr>
            <a:fld id="{5F0A37F8-AFF5-4C0E-A9C5-B2DD35D3113F}" type="slidenum">
              <a:rPr lang="en-US" sz="1000" b="1" smtClean="0">
                <a:solidFill>
                  <a:srgbClr val="7F7F7F"/>
                </a:solidFill>
              </a:rPr>
              <a:pPr algn="r" eaLnBrk="1" hangingPunct="1">
                <a:defRPr/>
              </a:pPr>
              <a:t>‹nr.›</a:t>
            </a:fld>
            <a:endParaRPr lang="en-US" sz="1000" b="1" smtClean="0">
              <a:solidFill>
                <a:srgbClr val="7F7F7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52218" y="774197"/>
            <a:ext cx="5488841" cy="6785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3000" b="1" i="1">
                <a:solidFill>
                  <a:srgbClr val="0F4A8F"/>
                </a:solidFill>
                <a:latin typeface="Arial"/>
                <a:cs typeface="Arial"/>
              </a:defRPr>
            </a:lvl1pPr>
            <a:lvl2pPr>
              <a:buFontTx/>
              <a:buNone/>
              <a:defRPr b="1" i="1">
                <a:latin typeface="Arial"/>
                <a:cs typeface="Arial"/>
              </a:defRPr>
            </a:lvl2pPr>
            <a:lvl3pPr>
              <a:buFontTx/>
              <a:buNone/>
              <a:defRPr b="1" i="1">
                <a:latin typeface="Arial"/>
                <a:cs typeface="Arial"/>
              </a:defRPr>
            </a:lvl3pPr>
            <a:lvl4pPr>
              <a:buFontTx/>
              <a:buNone/>
              <a:defRPr b="1" i="1">
                <a:latin typeface="Arial"/>
                <a:cs typeface="Arial"/>
              </a:defRPr>
            </a:lvl4pPr>
            <a:lvl5pPr>
              <a:buFontTx/>
              <a:buNone/>
              <a:defRPr b="1" i="1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1149350" y="1895604"/>
            <a:ext cx="7053263" cy="548789"/>
          </a:xfrm>
          <a:prstGeom prst="rect">
            <a:avLst/>
          </a:prstGeom>
        </p:spPr>
        <p:txBody>
          <a:bodyPr vert="horz" lIns="0" tIns="0" rIns="0" bIns="0"/>
          <a:lstStyle>
            <a:lvl1pPr>
              <a:spcAft>
                <a:spcPts val="600"/>
              </a:spcAft>
              <a:buFontTx/>
              <a:buNone/>
              <a:defRPr sz="1900" b="1" i="1">
                <a:solidFill>
                  <a:srgbClr val="636466"/>
                </a:solidFill>
                <a:latin typeface="Arial"/>
                <a:cs typeface="Arial"/>
              </a:defRPr>
            </a:lvl1pPr>
            <a:lvl2pPr marL="225425" indent="-225425">
              <a:spcAft>
                <a:spcPts val="600"/>
              </a:spcAft>
              <a:buFont typeface="Arial"/>
              <a:buChar char="•"/>
              <a:defRPr sz="1700">
                <a:solidFill>
                  <a:srgbClr val="636466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49350" y="2444750"/>
            <a:ext cx="7053263" cy="387985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225425" indent="-225425">
              <a:defRPr sz="1700" baseline="0">
                <a:solidFill>
                  <a:srgbClr val="63646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290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1143000"/>
          </a:xfrm>
        </p:spPr>
        <p:txBody>
          <a:bodyPr>
            <a:noAutofit/>
          </a:bodyPr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FOAM 30p-14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016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31B3-1E05-4A4E-BA3E-1938B1104EA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6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AM 30p-14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01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1143000"/>
          </a:xfrm>
        </p:spPr>
        <p:txBody>
          <a:bodyPr>
            <a:noAutofit/>
          </a:bodyPr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31B3-1E05-4A4E-BA3E-1938B1104EA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9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OAM 30p-14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01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1143000"/>
          </a:xfrm>
        </p:spPr>
        <p:txBody>
          <a:bodyPr>
            <a:normAutofit/>
          </a:bodyPr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73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573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31B3-1E05-4A4E-BA3E-1938B1104EA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39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AM 30p-14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01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1143000"/>
          </a:xfrm>
        </p:spPr>
        <p:txBody>
          <a:bodyPr>
            <a:noAutofit/>
          </a:bodyPr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31B3-1E05-4A4E-BA3E-1938B1104EA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1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31B3-1E05-4A4E-BA3E-1938B1104EA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2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AM 30p-14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01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28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828801"/>
            <a:ext cx="511175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4049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31B3-1E05-4A4E-BA3E-1938B1104EA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8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AM 30p-14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01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29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8413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5959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31B3-1E05-4A4E-BA3E-1938B1104EA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6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AM 30p-14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01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31B3-1E05-4A4E-BA3E-1938B1104EA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48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C31B3-1E05-4A4E-BA3E-1938B1104EA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1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2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F4A8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//upload.wikimedia.org/wikipedia/commons/1/15/PTFE-3D-vdW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87575"/>
            <a:ext cx="8077200" cy="1470025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Development of Fire fighting  foam</a:t>
            </a:r>
            <a:br>
              <a:rPr lang="en-US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</a:br>
            <a:r>
              <a:rPr lang="en-US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from 2000   </a:t>
            </a:r>
            <a:endParaRPr lang="en-US" dirty="0"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3886200"/>
            <a:ext cx="3962400" cy="12192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CTIF meeting Frankfurt</a:t>
            </a:r>
          </a:p>
          <a:p>
            <a:pPr algn="r"/>
            <a:r>
              <a:rPr lang="en-US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10/11 </a:t>
            </a:r>
            <a:r>
              <a:rPr lang="en-US" dirty="0" err="1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sept</a:t>
            </a:r>
            <a:r>
              <a:rPr lang="en-US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 2014</a:t>
            </a:r>
          </a:p>
          <a:p>
            <a:pPr algn="r"/>
            <a:r>
              <a:rPr lang="en-US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By: Joop Rijnbout</a:t>
            </a:r>
            <a:endParaRPr lang="en-US" dirty="0"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  <a:p>
            <a:pPr algn="r"/>
            <a:endParaRPr lang="en-US" dirty="0" smtClean="0"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  <a:p>
            <a:pPr algn="r"/>
            <a:endParaRPr lang="en-US" dirty="0"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  <a:p>
            <a:pPr algn="r"/>
            <a:endParaRPr lang="en-US" dirty="0" smtClean="0"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  <a:p>
            <a:pPr algn="r"/>
            <a:endParaRPr lang="en-US" dirty="0"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  <a:p>
            <a:pPr algn="r"/>
            <a:endParaRPr lang="en-US" dirty="0" smtClean="0"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  <a:p>
            <a:pPr algn="r"/>
            <a:endParaRPr lang="en-US" dirty="0"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CC31B3-1E05-4A4E-BA3E-1938B1104EA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9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UBA </a:t>
            </a:r>
            <a:r>
              <a:rPr lang="nl-NL" dirty="0" err="1" smtClean="0"/>
              <a:t>recommandations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31B3-1E05-4A4E-BA3E-1938B1104EA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kstvak 7"/>
          <p:cNvSpPr txBox="1"/>
          <p:nvPr/>
        </p:nvSpPr>
        <p:spPr>
          <a:xfrm>
            <a:off x="469037" y="1752600"/>
            <a:ext cx="8571390" cy="3388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lnSpc>
                <a:spcPct val="90000"/>
              </a:lnSpc>
            </a:pPr>
            <a:r>
              <a:rPr lang="nl-NL" altLang="nl-NL" b="1" dirty="0" smtClean="0">
                <a:latin typeface="Arial" charset="0"/>
                <a:cs typeface="Arial" charset="0"/>
              </a:rPr>
              <a:t>    </a:t>
            </a:r>
            <a:r>
              <a:rPr lang="nl-NL" altLang="nl-NL" b="1" dirty="0" err="1" smtClean="0">
                <a:latin typeface="Arial" charset="0"/>
                <a:cs typeface="Arial" charset="0"/>
              </a:rPr>
              <a:t>If</a:t>
            </a:r>
            <a:r>
              <a:rPr lang="nl-NL" altLang="nl-NL" b="1" dirty="0" smtClean="0">
                <a:latin typeface="Arial" charset="0"/>
                <a:cs typeface="Arial" charset="0"/>
              </a:rPr>
              <a:t> </a:t>
            </a:r>
            <a:r>
              <a:rPr lang="nl-NL" altLang="nl-NL" b="1" dirty="0" err="1" smtClean="0">
                <a:latin typeface="Arial" charset="0"/>
                <a:cs typeface="Arial" charset="0"/>
              </a:rPr>
              <a:t>there</a:t>
            </a:r>
            <a:r>
              <a:rPr lang="nl-NL" altLang="nl-NL" b="1" dirty="0" smtClean="0">
                <a:latin typeface="Arial" charset="0"/>
                <a:cs typeface="Arial" charset="0"/>
              </a:rPr>
              <a:t> is a </a:t>
            </a:r>
            <a:r>
              <a:rPr lang="nl-NL" altLang="nl-NL" b="1" dirty="0" err="1" smtClean="0">
                <a:latin typeface="Arial" charset="0"/>
                <a:cs typeface="Arial" charset="0"/>
              </a:rPr>
              <a:t>suitable</a:t>
            </a:r>
            <a:r>
              <a:rPr lang="nl-NL" altLang="nl-NL" b="1" dirty="0" smtClean="0">
                <a:latin typeface="Arial" charset="0"/>
                <a:cs typeface="Arial" charset="0"/>
              </a:rPr>
              <a:t>  </a:t>
            </a:r>
            <a:r>
              <a:rPr lang="nl-NL" altLang="nl-NL" b="1" dirty="0" err="1" smtClean="0">
                <a:latin typeface="Arial" charset="0"/>
                <a:cs typeface="Arial" charset="0"/>
              </a:rPr>
              <a:t>replacement</a:t>
            </a:r>
            <a:r>
              <a:rPr lang="nl-NL" altLang="nl-NL" b="1" dirty="0" smtClean="0">
                <a:latin typeface="Arial" charset="0"/>
                <a:cs typeface="Arial" charset="0"/>
              </a:rPr>
              <a:t> </a:t>
            </a:r>
            <a:r>
              <a:rPr lang="nl-NL" altLang="nl-NL" b="1" dirty="0" err="1" smtClean="0">
                <a:latin typeface="Arial" charset="0"/>
                <a:cs typeface="Arial" charset="0"/>
              </a:rPr>
              <a:t>for</a:t>
            </a:r>
            <a:r>
              <a:rPr lang="nl-NL" altLang="nl-NL" b="1" dirty="0" smtClean="0">
                <a:latin typeface="Arial" charset="0"/>
                <a:cs typeface="Arial" charset="0"/>
              </a:rPr>
              <a:t> </a:t>
            </a:r>
            <a:r>
              <a:rPr lang="nl-NL" altLang="nl-NL" b="1" dirty="0" err="1" smtClean="0">
                <a:latin typeface="Arial" charset="0"/>
                <a:cs typeface="Arial" charset="0"/>
              </a:rPr>
              <a:t>an</a:t>
            </a:r>
            <a:r>
              <a:rPr lang="nl-NL" altLang="nl-NL" b="1" dirty="0" smtClean="0">
                <a:latin typeface="Arial" charset="0"/>
                <a:cs typeface="Arial" charset="0"/>
              </a:rPr>
              <a:t> </a:t>
            </a:r>
            <a:r>
              <a:rPr lang="nl-NL" altLang="nl-NL" b="1" dirty="0">
                <a:latin typeface="Arial" charset="0"/>
                <a:cs typeface="Arial" charset="0"/>
              </a:rPr>
              <a:t>AFFF </a:t>
            </a:r>
            <a:r>
              <a:rPr lang="nl-NL" altLang="nl-NL" b="1" dirty="0" smtClean="0">
                <a:latin typeface="Arial" charset="0"/>
                <a:cs typeface="Arial" charset="0"/>
              </a:rPr>
              <a:t>or </a:t>
            </a:r>
            <a:r>
              <a:rPr lang="nl-NL" altLang="nl-NL" b="1" dirty="0">
                <a:latin typeface="Arial" charset="0"/>
                <a:cs typeface="Arial" charset="0"/>
              </a:rPr>
              <a:t>AFFF/ATC </a:t>
            </a:r>
            <a:r>
              <a:rPr lang="nl-NL" altLang="nl-NL" b="1" dirty="0" smtClean="0">
                <a:latin typeface="Arial" charset="0"/>
                <a:cs typeface="Arial" charset="0"/>
              </a:rPr>
              <a:t> we     </a:t>
            </a:r>
            <a:r>
              <a:rPr lang="nl-NL" altLang="nl-NL" b="1" dirty="0" err="1" smtClean="0">
                <a:latin typeface="Arial" charset="0"/>
                <a:cs typeface="Arial" charset="0"/>
              </a:rPr>
              <a:t>recommend</a:t>
            </a:r>
            <a:r>
              <a:rPr lang="nl-NL" altLang="nl-NL" b="1" dirty="0" smtClean="0">
                <a:latin typeface="Arial" charset="0"/>
                <a:cs typeface="Arial" charset="0"/>
              </a:rPr>
              <a:t> </a:t>
            </a:r>
            <a:r>
              <a:rPr lang="nl-NL" altLang="nl-NL" b="1" dirty="0" err="1" smtClean="0">
                <a:latin typeface="Arial" charset="0"/>
                <a:cs typeface="Arial" charset="0"/>
              </a:rPr>
              <a:t>to</a:t>
            </a:r>
            <a:r>
              <a:rPr lang="nl-NL" altLang="nl-NL" b="1" dirty="0" smtClean="0">
                <a:latin typeface="Arial" charset="0"/>
                <a:cs typeface="Arial" charset="0"/>
              </a:rPr>
              <a:t> </a:t>
            </a:r>
            <a:r>
              <a:rPr lang="nl-NL" altLang="nl-NL" b="1" dirty="0" err="1" smtClean="0">
                <a:latin typeface="Arial" charset="0"/>
                <a:cs typeface="Arial" charset="0"/>
              </a:rPr>
              <a:t>use</a:t>
            </a:r>
            <a:r>
              <a:rPr lang="nl-NL" altLang="nl-NL" b="1" dirty="0" smtClean="0">
                <a:latin typeface="Arial" charset="0"/>
                <a:cs typeface="Arial" charset="0"/>
              </a:rPr>
              <a:t> </a:t>
            </a:r>
            <a:r>
              <a:rPr lang="nl-NL" altLang="nl-NL" b="1" dirty="0" err="1" smtClean="0">
                <a:latin typeface="Arial" charset="0"/>
                <a:cs typeface="Arial" charset="0"/>
              </a:rPr>
              <a:t>such</a:t>
            </a:r>
            <a:r>
              <a:rPr lang="nl-NL" altLang="nl-NL" b="1" dirty="0" smtClean="0">
                <a:latin typeface="Arial" charset="0"/>
                <a:cs typeface="Arial" charset="0"/>
              </a:rPr>
              <a:t> </a:t>
            </a:r>
            <a:r>
              <a:rPr lang="nl-NL" altLang="nl-NL" b="1" dirty="0" err="1" smtClean="0">
                <a:latin typeface="Arial" charset="0"/>
                <a:cs typeface="Arial" charset="0"/>
              </a:rPr>
              <a:t>one</a:t>
            </a:r>
            <a:r>
              <a:rPr lang="nl-NL" altLang="nl-NL" b="1" dirty="0" smtClean="0">
                <a:latin typeface="Arial" charset="0"/>
                <a:cs typeface="Arial" charset="0"/>
              </a:rPr>
              <a:t>.</a:t>
            </a:r>
          </a:p>
          <a:p>
            <a:pPr marL="225425" indent="-225425">
              <a:lnSpc>
                <a:spcPct val="90000"/>
              </a:lnSpc>
            </a:pPr>
            <a:endParaRPr lang="nl-NL" altLang="nl-NL" b="1" dirty="0">
              <a:latin typeface="Arial" charset="0"/>
              <a:cs typeface="Arial" charset="0"/>
            </a:endParaRPr>
          </a:p>
          <a:p>
            <a:pPr marL="225425" indent="-225425">
              <a:lnSpc>
                <a:spcPct val="90000"/>
              </a:lnSpc>
            </a:pPr>
            <a:r>
              <a:rPr lang="nl-NL" altLang="nl-NL" b="1" dirty="0" smtClean="0">
                <a:latin typeface="Arial" charset="0"/>
                <a:cs typeface="Arial" charset="0"/>
              </a:rPr>
              <a:t>    Collect the </a:t>
            </a:r>
            <a:r>
              <a:rPr lang="nl-NL" altLang="nl-NL" b="1" dirty="0" err="1" smtClean="0">
                <a:latin typeface="Arial" charset="0"/>
                <a:cs typeface="Arial" charset="0"/>
              </a:rPr>
              <a:t>effluet</a:t>
            </a:r>
            <a:r>
              <a:rPr lang="nl-NL" altLang="nl-NL" b="1" dirty="0" smtClean="0">
                <a:latin typeface="Arial" charset="0"/>
                <a:cs typeface="Arial" charset="0"/>
              </a:rPr>
              <a:t> in case  </a:t>
            </a:r>
            <a:r>
              <a:rPr lang="nl-NL" altLang="nl-NL" b="1" dirty="0" err="1" smtClean="0">
                <a:latin typeface="Arial" charset="0"/>
                <a:cs typeface="Arial" charset="0"/>
              </a:rPr>
              <a:t>an</a:t>
            </a:r>
            <a:r>
              <a:rPr lang="nl-NL" altLang="nl-NL" b="1" dirty="0" smtClean="0">
                <a:latin typeface="Arial" charset="0"/>
                <a:cs typeface="Arial" charset="0"/>
              </a:rPr>
              <a:t>  </a:t>
            </a:r>
            <a:r>
              <a:rPr lang="nl-NL" altLang="nl-NL" b="1" dirty="0">
                <a:latin typeface="Arial" charset="0"/>
                <a:cs typeface="Arial" charset="0"/>
              </a:rPr>
              <a:t>AFFF, AFFF/ATC </a:t>
            </a:r>
            <a:r>
              <a:rPr lang="nl-NL" altLang="nl-NL" b="1" dirty="0" err="1" smtClean="0">
                <a:latin typeface="Arial" charset="0"/>
                <a:cs typeface="Arial" charset="0"/>
              </a:rPr>
              <a:t>were</a:t>
            </a:r>
            <a:r>
              <a:rPr lang="nl-NL" altLang="nl-NL" b="1" dirty="0" smtClean="0">
                <a:latin typeface="Arial" charset="0"/>
                <a:cs typeface="Arial" charset="0"/>
              </a:rPr>
              <a:t> </a:t>
            </a:r>
            <a:r>
              <a:rPr lang="nl-NL" altLang="nl-NL" b="1" dirty="0" err="1" smtClean="0">
                <a:latin typeface="Arial" charset="0"/>
                <a:cs typeface="Arial" charset="0"/>
              </a:rPr>
              <a:t>used</a:t>
            </a:r>
            <a:r>
              <a:rPr lang="nl-NL" altLang="nl-NL" b="1" dirty="0" smtClean="0">
                <a:latin typeface="Arial" charset="0"/>
                <a:cs typeface="Arial" charset="0"/>
              </a:rPr>
              <a:t>.</a:t>
            </a:r>
            <a:endParaRPr lang="nl-NL" altLang="nl-NL" b="1" dirty="0">
              <a:latin typeface="Arial" charset="0"/>
              <a:cs typeface="Arial" charset="0"/>
            </a:endParaRPr>
          </a:p>
          <a:p>
            <a:pPr marL="225425" indent="-225425">
              <a:lnSpc>
                <a:spcPct val="90000"/>
              </a:lnSpc>
            </a:pPr>
            <a:endParaRPr lang="nl-NL" altLang="nl-NL" b="1" dirty="0">
              <a:latin typeface="Arial" charset="0"/>
              <a:cs typeface="Arial" charset="0"/>
            </a:endParaRPr>
          </a:p>
          <a:p>
            <a:pPr marL="225425" indent="-225425">
              <a:lnSpc>
                <a:spcPct val="90000"/>
              </a:lnSpc>
            </a:pPr>
            <a:endParaRPr lang="nl-NL" b="1" dirty="0"/>
          </a:p>
          <a:p>
            <a:pPr marL="225425" indent="-225425">
              <a:lnSpc>
                <a:spcPct val="90000"/>
              </a:lnSpc>
            </a:pPr>
            <a:r>
              <a:rPr lang="nl-NL" altLang="nl-NL" b="1" dirty="0" smtClean="0">
                <a:latin typeface="Arial" charset="0"/>
                <a:cs typeface="Arial" charset="0"/>
              </a:rPr>
              <a:t>    </a:t>
            </a:r>
            <a:r>
              <a:rPr lang="nl-NL" altLang="nl-NL" b="1" dirty="0" err="1" smtClean="0">
                <a:latin typeface="Arial" charset="0"/>
                <a:cs typeface="Arial" charset="0"/>
              </a:rPr>
              <a:t>Don’t</a:t>
            </a:r>
            <a:r>
              <a:rPr lang="nl-NL" altLang="nl-NL" b="1" dirty="0" smtClean="0">
                <a:latin typeface="Arial" charset="0"/>
                <a:cs typeface="Arial" charset="0"/>
              </a:rPr>
              <a:t> </a:t>
            </a:r>
            <a:r>
              <a:rPr lang="nl-NL" altLang="nl-NL" b="1" dirty="0" err="1" smtClean="0">
                <a:latin typeface="Arial" charset="0"/>
                <a:cs typeface="Arial" charset="0"/>
              </a:rPr>
              <a:t>use</a:t>
            </a:r>
            <a:r>
              <a:rPr lang="nl-NL" altLang="nl-NL" b="1" dirty="0" smtClean="0">
                <a:latin typeface="Arial" charset="0"/>
                <a:cs typeface="Arial" charset="0"/>
              </a:rPr>
              <a:t>  AFFF </a:t>
            </a:r>
            <a:r>
              <a:rPr lang="nl-NL" altLang="nl-NL" b="1" dirty="0" err="1" smtClean="0">
                <a:latin typeface="Arial" charset="0"/>
                <a:cs typeface="Arial" charset="0"/>
              </a:rPr>
              <a:t>and</a:t>
            </a:r>
            <a:r>
              <a:rPr lang="nl-NL" altLang="nl-NL" b="1" dirty="0" smtClean="0">
                <a:latin typeface="Arial" charset="0"/>
                <a:cs typeface="Arial" charset="0"/>
              </a:rPr>
              <a:t> </a:t>
            </a:r>
            <a:r>
              <a:rPr lang="nl-NL" altLang="nl-NL" b="1" dirty="0">
                <a:latin typeface="Arial" charset="0"/>
                <a:cs typeface="Arial" charset="0"/>
              </a:rPr>
              <a:t>AFFF/ATC </a:t>
            </a:r>
            <a:r>
              <a:rPr lang="nl-NL" altLang="nl-NL" b="1" dirty="0" err="1" smtClean="0">
                <a:latin typeface="Arial" charset="0"/>
                <a:cs typeface="Arial" charset="0"/>
              </a:rPr>
              <a:t>for</a:t>
            </a:r>
            <a:r>
              <a:rPr lang="nl-NL" altLang="nl-NL" b="1" dirty="0" smtClean="0">
                <a:latin typeface="Arial" charset="0"/>
                <a:cs typeface="Arial" charset="0"/>
              </a:rPr>
              <a:t> </a:t>
            </a:r>
            <a:r>
              <a:rPr lang="nl-NL" altLang="nl-NL" b="1" dirty="0" err="1" smtClean="0">
                <a:latin typeface="Arial" charset="0"/>
                <a:cs typeface="Arial" charset="0"/>
              </a:rPr>
              <a:t>trainings</a:t>
            </a:r>
            <a:r>
              <a:rPr lang="nl-NL" altLang="nl-NL" b="1" dirty="0" smtClean="0">
                <a:latin typeface="Arial" charset="0"/>
                <a:cs typeface="Arial" charset="0"/>
              </a:rPr>
              <a:t> </a:t>
            </a:r>
            <a:r>
              <a:rPr lang="nl-NL" altLang="nl-NL" b="1" dirty="0" err="1" smtClean="0">
                <a:latin typeface="Arial" charset="0"/>
                <a:cs typeface="Arial" charset="0"/>
              </a:rPr>
              <a:t>purposes</a:t>
            </a:r>
            <a:r>
              <a:rPr lang="nl-NL" altLang="nl-NL" b="1" dirty="0" smtClean="0">
                <a:latin typeface="Arial" charset="0"/>
                <a:cs typeface="Arial" charset="0"/>
              </a:rPr>
              <a:t>. </a:t>
            </a:r>
          </a:p>
          <a:p>
            <a:pPr marL="225425" indent="-225425">
              <a:lnSpc>
                <a:spcPct val="90000"/>
              </a:lnSpc>
            </a:pPr>
            <a:endParaRPr lang="nl-NL" altLang="nl-NL" dirty="0">
              <a:solidFill>
                <a:srgbClr val="636466"/>
              </a:solidFill>
              <a:latin typeface="Arial" charset="0"/>
              <a:cs typeface="Arial" charset="0"/>
            </a:endParaRPr>
          </a:p>
          <a:p>
            <a:pPr marL="225425" indent="-225425">
              <a:lnSpc>
                <a:spcPct val="90000"/>
              </a:lnSpc>
            </a:pPr>
            <a:endParaRPr lang="nl-NL" altLang="nl-NL" dirty="0">
              <a:solidFill>
                <a:srgbClr val="636466"/>
              </a:solidFill>
              <a:latin typeface="Arial" charset="0"/>
              <a:cs typeface="Arial" charset="0"/>
            </a:endParaRPr>
          </a:p>
          <a:p>
            <a:pPr marL="225425" indent="-225425">
              <a:lnSpc>
                <a:spcPct val="90000"/>
              </a:lnSpc>
            </a:pPr>
            <a:r>
              <a:rPr lang="nl-NL" altLang="nl-NL" i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    </a:t>
            </a:r>
            <a:r>
              <a:rPr lang="nl-NL" altLang="nl-NL" i="1" dirty="0" err="1" smtClean="0">
                <a:solidFill>
                  <a:schemeClr val="accent1"/>
                </a:solidFill>
                <a:latin typeface="Arial" charset="0"/>
                <a:cs typeface="Arial" charset="0"/>
              </a:rPr>
              <a:t>Many</a:t>
            </a:r>
            <a:r>
              <a:rPr lang="nl-NL" altLang="nl-NL" i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 water treatment companies </a:t>
            </a:r>
            <a:r>
              <a:rPr lang="nl-NL" altLang="nl-NL" i="1" dirty="0" err="1" smtClean="0">
                <a:solidFill>
                  <a:schemeClr val="accent1"/>
                </a:solidFill>
                <a:latin typeface="Arial" charset="0"/>
                <a:cs typeface="Arial" charset="0"/>
              </a:rPr>
              <a:t>don’t</a:t>
            </a:r>
            <a:r>
              <a:rPr lang="nl-NL" altLang="nl-NL" i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 accept waste water </a:t>
            </a:r>
            <a:r>
              <a:rPr lang="nl-NL" altLang="nl-NL" i="1" dirty="0" err="1" smtClean="0">
                <a:solidFill>
                  <a:schemeClr val="accent1"/>
                </a:solidFill>
                <a:latin typeface="Arial" charset="0"/>
                <a:cs typeface="Arial" charset="0"/>
              </a:rPr>
              <a:t>which</a:t>
            </a:r>
            <a:r>
              <a:rPr lang="nl-NL" altLang="nl-NL" i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 </a:t>
            </a:r>
            <a:r>
              <a:rPr lang="nl-NL" altLang="nl-NL" i="1" dirty="0" err="1" smtClean="0">
                <a:solidFill>
                  <a:schemeClr val="accent1"/>
                </a:solidFill>
                <a:latin typeface="Arial" charset="0"/>
                <a:cs typeface="Arial" charset="0"/>
              </a:rPr>
              <a:t>contains</a:t>
            </a:r>
            <a:r>
              <a:rPr lang="nl-NL" altLang="nl-NL" i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 fluor- </a:t>
            </a:r>
            <a:r>
              <a:rPr lang="nl-NL" altLang="nl-NL" i="1" dirty="0" err="1" smtClean="0">
                <a:solidFill>
                  <a:schemeClr val="accent1"/>
                </a:solidFill>
                <a:latin typeface="Arial" charset="0"/>
                <a:cs typeface="Arial" charset="0"/>
              </a:rPr>
              <a:t>chemicals</a:t>
            </a:r>
            <a:r>
              <a:rPr lang="nl-NL" altLang="nl-NL" i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.</a:t>
            </a:r>
            <a:endParaRPr lang="nl-NL" altLang="nl-NL" i="1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endParaRPr lang="nl-NL" dirty="0" smtClean="0"/>
          </a:p>
          <a:p>
            <a:r>
              <a:rPr lang="nl-NL" dirty="0" smtClean="0"/>
              <a:t>   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5022012" y="4971943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 smtClean="0">
                <a:solidFill>
                  <a:srgbClr val="FF0000"/>
                </a:solidFill>
              </a:rPr>
              <a:t>www.umweltbundesambt.de/producte/pfc/</a:t>
            </a:r>
            <a:endParaRPr lang="nl-NL" sz="1600" i="1" dirty="0">
              <a:solidFill>
                <a:srgbClr val="FF000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5638800" y="4495800"/>
            <a:ext cx="272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For more info, </a:t>
            </a:r>
            <a:r>
              <a:rPr lang="nl-NL" dirty="0" err="1" smtClean="0"/>
              <a:t>see</a:t>
            </a:r>
            <a:r>
              <a:rPr lang="nl-NL" dirty="0" smtClean="0"/>
              <a:t> website: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317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VDS </a:t>
            </a:r>
            <a:r>
              <a:rPr lang="nl-NL" dirty="0" err="1" smtClean="0"/>
              <a:t>expectations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31B3-1E05-4A4E-BA3E-1938B1104EA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34729"/>
            <a:ext cx="6945105" cy="464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905000" y="4158734"/>
            <a:ext cx="4655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u="sng" dirty="0" smtClean="0"/>
              <a:t> </a:t>
            </a:r>
            <a:r>
              <a:rPr lang="nb-NO" sz="1400" i="1" u="sng" dirty="0" smtClean="0">
                <a:solidFill>
                  <a:srgbClr val="00B050"/>
                </a:solidFill>
              </a:rPr>
              <a:t>They expect a general ban of     the use of PFC.</a:t>
            </a:r>
            <a:r>
              <a:rPr lang="nb-NO" sz="1400" i="1" u="sng" dirty="0" smtClean="0"/>
              <a:t> </a:t>
            </a:r>
            <a:endParaRPr lang="nb-NO" sz="1400" u="sng" dirty="0"/>
          </a:p>
        </p:txBody>
      </p:sp>
      <p:sp>
        <p:nvSpPr>
          <p:cNvPr id="5" name="Tekstvak 4"/>
          <p:cNvSpPr txBox="1"/>
          <p:nvPr/>
        </p:nvSpPr>
        <p:spPr>
          <a:xfrm>
            <a:off x="4792979" y="2413754"/>
            <a:ext cx="2217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u="sng" dirty="0" err="1" smtClean="0">
                <a:solidFill>
                  <a:srgbClr val="00B050"/>
                </a:solidFill>
              </a:rPr>
              <a:t>Expectations</a:t>
            </a:r>
            <a:endParaRPr lang="nl-NL" i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5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Fire Krefeld                September 2012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31B3-1E05-4A4E-BA3E-1938B1104EA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9882"/>
            <a:ext cx="3540061" cy="505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328" y="5943600"/>
            <a:ext cx="5885671" cy="71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582" y="960754"/>
            <a:ext cx="1604417" cy="71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JL-RECHTS 9"/>
          <p:cNvSpPr/>
          <p:nvPr/>
        </p:nvSpPr>
        <p:spPr>
          <a:xfrm rot="1424242">
            <a:off x="2438399" y="5715000"/>
            <a:ext cx="820933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Picture 2" descr="C:\Users\joop\Documents\Joop\Solberg\marketing\m1nz06xao8xg_7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653" y="1599883"/>
            <a:ext cx="5791199" cy="434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JL-RECHTS 4"/>
          <p:cNvSpPr/>
          <p:nvPr/>
        </p:nvSpPr>
        <p:spPr>
          <a:xfrm rot="19412042">
            <a:off x="2107905" y="3050806"/>
            <a:ext cx="2033978" cy="70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99883"/>
            <a:ext cx="4191000" cy="117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echte verbindingslijn 6"/>
          <p:cNvCxnSpPr/>
          <p:nvPr/>
        </p:nvCxnSpPr>
        <p:spPr>
          <a:xfrm>
            <a:off x="6400800" y="6300334"/>
            <a:ext cx="2438400" cy="140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4267200" y="2482334"/>
            <a:ext cx="381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u="sng" dirty="0" smtClean="0">
                <a:solidFill>
                  <a:srgbClr val="00B050"/>
                </a:solidFill>
              </a:rPr>
              <a:t>We claim your foam concentrate .........</a:t>
            </a:r>
            <a:endParaRPr lang="nb-NO" i="1" u="sng" dirty="0">
              <a:solidFill>
                <a:srgbClr val="00B05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657600" y="6475214"/>
            <a:ext cx="4951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u="sng" dirty="0" smtClean="0">
                <a:solidFill>
                  <a:srgbClr val="00B050"/>
                </a:solidFill>
              </a:rPr>
              <a:t>No PFC containing foam will be allowed to use........</a:t>
            </a:r>
            <a:endParaRPr lang="nb-NO" i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0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Publications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31B3-1E05-4A4E-BA3E-1938B1104EA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36460" y="1286226"/>
            <a:ext cx="3908967" cy="46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7747">
            <a:off x="329739" y="2730664"/>
            <a:ext cx="2732221" cy="368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206">
            <a:off x="5258765" y="1593473"/>
            <a:ext cx="3687501" cy="531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762000" y="6019800"/>
            <a:ext cx="1142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/>
              <a:t>June</a:t>
            </a:r>
            <a:r>
              <a:rPr lang="nl-NL" sz="1600" dirty="0" smtClean="0"/>
              <a:t> 2013</a:t>
            </a:r>
            <a:endParaRPr lang="nl-NL" sz="1600" dirty="0"/>
          </a:p>
        </p:txBody>
      </p:sp>
      <p:sp>
        <p:nvSpPr>
          <p:cNvPr id="7" name="Tekstvak 6"/>
          <p:cNvSpPr txBox="1"/>
          <p:nvPr/>
        </p:nvSpPr>
        <p:spPr>
          <a:xfrm>
            <a:off x="3352800" y="5105400"/>
            <a:ext cx="960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err="1" smtClean="0"/>
              <a:t>July</a:t>
            </a:r>
            <a:r>
              <a:rPr lang="nl-NL" sz="1600" dirty="0" smtClean="0"/>
              <a:t> 2009</a:t>
            </a:r>
            <a:endParaRPr lang="nl-NL" sz="1600" dirty="0"/>
          </a:p>
        </p:txBody>
      </p:sp>
      <p:sp>
        <p:nvSpPr>
          <p:cNvPr id="8" name="Tekstvak 7"/>
          <p:cNvSpPr txBox="1"/>
          <p:nvPr/>
        </p:nvSpPr>
        <p:spPr>
          <a:xfrm>
            <a:off x="7620000" y="1905001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August 2009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19666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Fluor free </a:t>
            </a:r>
            <a:r>
              <a:rPr lang="nl-NL" dirty="0" err="1" smtClean="0"/>
              <a:t>fire</a:t>
            </a:r>
            <a:r>
              <a:rPr lang="nl-NL" dirty="0" smtClean="0"/>
              <a:t> </a:t>
            </a:r>
            <a:r>
              <a:rPr lang="nl-NL" dirty="0" err="1" smtClean="0"/>
              <a:t>fighting</a:t>
            </a:r>
            <a:r>
              <a:rPr lang="nl-NL" dirty="0" smtClean="0"/>
              <a:t> </a:t>
            </a:r>
            <a:r>
              <a:rPr lang="nl-NL" dirty="0" err="1" smtClean="0"/>
              <a:t>foams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22437"/>
            <a:ext cx="8534400" cy="4525963"/>
          </a:xfrm>
        </p:spPr>
        <p:txBody>
          <a:bodyPr/>
          <a:lstStyle/>
          <a:p>
            <a:r>
              <a:rPr lang="nl-NL" dirty="0" err="1" smtClean="0"/>
              <a:t>From</a:t>
            </a:r>
            <a:r>
              <a:rPr lang="nl-NL" dirty="0" smtClean="0"/>
              <a:t>  </a:t>
            </a:r>
            <a:r>
              <a:rPr lang="nl-NL" dirty="0" smtClean="0">
                <a:solidFill>
                  <a:srgbClr val="FF0000"/>
                </a:solidFill>
              </a:rPr>
              <a:t>2004</a:t>
            </a:r>
            <a:r>
              <a:rPr lang="nl-NL" dirty="0" smtClean="0"/>
              <a:t> </a:t>
            </a:r>
            <a:r>
              <a:rPr lang="nl-NL" dirty="0" err="1" smtClean="0"/>
              <a:t>available</a:t>
            </a:r>
            <a:r>
              <a:rPr lang="nl-NL" dirty="0" smtClean="0"/>
              <a:t> ( </a:t>
            </a:r>
            <a:r>
              <a:rPr lang="nl-NL" dirty="0" smtClean="0"/>
              <a:t>Australia)</a:t>
            </a:r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     </a:t>
            </a:r>
            <a:r>
              <a:rPr lang="nl-NL" dirty="0" err="1" smtClean="0"/>
              <a:t>Contain</a:t>
            </a:r>
            <a:r>
              <a:rPr lang="nl-NL" dirty="0" smtClean="0"/>
              <a:t> no: 	Fluor-</a:t>
            </a:r>
            <a:r>
              <a:rPr lang="nl-NL" dirty="0" err="1" smtClean="0"/>
              <a:t>telomers</a:t>
            </a:r>
            <a:r>
              <a:rPr lang="nl-NL" dirty="0" smtClean="0"/>
              <a:t> (short chains) 					Fluor-</a:t>
            </a:r>
            <a:r>
              <a:rPr lang="nl-NL" dirty="0" err="1" smtClean="0"/>
              <a:t>polymers</a:t>
            </a:r>
            <a:r>
              <a:rPr lang="nl-NL" dirty="0" smtClean="0"/>
              <a:t> (long chains)</a:t>
            </a:r>
            <a:r>
              <a:rPr lang="nl-NL" sz="1200" i="1" dirty="0" smtClean="0"/>
              <a:t> </a:t>
            </a:r>
            <a:r>
              <a:rPr lang="nl-NL" sz="1200" i="1" dirty="0"/>
              <a:t>(</a:t>
            </a:r>
            <a:r>
              <a:rPr lang="nl-NL" sz="1200" i="1" dirty="0" err="1" smtClean="0">
                <a:solidFill>
                  <a:srgbClr val="FF0000"/>
                </a:solidFill>
              </a:rPr>
              <a:t>sometimes</a:t>
            </a:r>
            <a:r>
              <a:rPr lang="nl-NL" sz="1200" i="1" dirty="0" smtClean="0">
                <a:solidFill>
                  <a:srgbClr val="FF0000"/>
                </a:solidFill>
              </a:rPr>
              <a:t> present!)</a:t>
            </a:r>
            <a:endParaRPr lang="nl-NL" sz="1200" i="1" dirty="0" smtClean="0"/>
          </a:p>
          <a:p>
            <a:pPr marL="0" indent="0">
              <a:buNone/>
            </a:pPr>
            <a:endParaRPr lang="nl-NL" sz="1200" i="1" dirty="0" smtClean="0"/>
          </a:p>
          <a:p>
            <a:pPr marL="0" indent="0">
              <a:buNone/>
            </a:pPr>
            <a:r>
              <a:rPr lang="nl-NL" i="1" u="sng" dirty="0" err="1" smtClean="0">
                <a:solidFill>
                  <a:schemeClr val="accent1">
                    <a:lumMod val="75000"/>
                  </a:schemeClr>
                </a:solidFill>
              </a:rPr>
              <a:t>Organo-halogen</a:t>
            </a:r>
            <a:r>
              <a:rPr lang="nl-NL" i="1" u="sng" dirty="0" smtClean="0">
                <a:solidFill>
                  <a:schemeClr val="accent1">
                    <a:lumMod val="75000"/>
                  </a:schemeClr>
                </a:solidFill>
              </a:rPr>
              <a:t> free: </a:t>
            </a:r>
            <a:r>
              <a:rPr lang="nl-NL" dirty="0" smtClean="0"/>
              <a:t>best </a:t>
            </a:r>
            <a:r>
              <a:rPr lang="nl-NL" dirty="0" err="1" smtClean="0"/>
              <a:t>definition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sure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a </a:t>
            </a:r>
            <a:r>
              <a:rPr lang="nl-NL" dirty="0" err="1" smtClean="0"/>
              <a:t>recommended</a:t>
            </a:r>
            <a:r>
              <a:rPr lang="nl-NL" dirty="0" smtClean="0"/>
              <a:t> product </a:t>
            </a:r>
            <a:r>
              <a:rPr lang="nl-NL" dirty="0" err="1" smtClean="0"/>
              <a:t>contains</a:t>
            </a:r>
            <a:r>
              <a:rPr lang="nl-NL" dirty="0" smtClean="0"/>
              <a:t> no Fluor at </a:t>
            </a:r>
            <a:r>
              <a:rPr lang="nl-NL" dirty="0" err="1" smtClean="0"/>
              <a:t>all</a:t>
            </a:r>
            <a:r>
              <a:rPr lang="nl-NL" dirty="0" smtClean="0"/>
              <a:t>.</a:t>
            </a:r>
            <a:endParaRPr lang="nl-NL" sz="1400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31B3-1E05-4A4E-BA3E-1938B1104EA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4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Changes in documents</a:t>
            </a:r>
            <a:endParaRPr lang="nb-NO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22437"/>
            <a:ext cx="8686800" cy="4525963"/>
          </a:xfrm>
        </p:spPr>
        <p:txBody>
          <a:bodyPr/>
          <a:lstStyle/>
          <a:p>
            <a:r>
              <a:rPr lang="nb-NO" dirty="0" smtClean="0"/>
              <a:t>SDS</a:t>
            </a:r>
          </a:p>
          <a:p>
            <a:pPr lvl="1"/>
            <a:r>
              <a:rPr lang="nb-NO" dirty="0" smtClean="0"/>
              <a:t>Reach (2008)</a:t>
            </a:r>
          </a:p>
          <a:p>
            <a:pPr lvl="1"/>
            <a:r>
              <a:rPr lang="nb-NO" dirty="0" smtClean="0"/>
              <a:t>Reach (2015). More info about raw materials</a:t>
            </a:r>
          </a:p>
          <a:p>
            <a:r>
              <a:rPr lang="nb-NO" dirty="0" smtClean="0"/>
              <a:t>Approvals</a:t>
            </a:r>
          </a:p>
          <a:p>
            <a:pPr lvl="1"/>
            <a:r>
              <a:rPr lang="nb-NO" dirty="0" smtClean="0"/>
              <a:t>EN 2008 (main changes: Material of fire pan. Part 4 IPA and Aceton)</a:t>
            </a:r>
          </a:p>
          <a:p>
            <a:pPr lvl="1"/>
            <a:r>
              <a:rPr lang="nb-NO" dirty="0" smtClean="0"/>
              <a:t>ICAO published  a higher level (ICAO-C)</a:t>
            </a:r>
          </a:p>
          <a:p>
            <a:pPr lvl="1"/>
            <a:endParaRPr lang="nb-NO" dirty="0"/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31B3-1E05-4A4E-BA3E-1938B1104EA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69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2133600"/>
            <a:ext cx="193887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Fire </a:t>
            </a:r>
            <a:r>
              <a:rPr lang="nl-NL" dirty="0" err="1" smtClean="0"/>
              <a:t>fighing</a:t>
            </a:r>
            <a:r>
              <a:rPr lang="nl-NL" dirty="0" smtClean="0"/>
              <a:t> </a:t>
            </a:r>
            <a:r>
              <a:rPr lang="nl-NL" dirty="0" err="1" smtClean="0"/>
              <a:t>foam</a:t>
            </a:r>
            <a:r>
              <a:rPr lang="nl-NL" dirty="0" smtClean="0"/>
              <a:t> information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31B3-1E05-4A4E-BA3E-1938B1104EA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22437"/>
            <a:ext cx="82296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nl-NL" sz="2000" dirty="0" smtClean="0"/>
              <a:t>    </a:t>
            </a:r>
            <a:r>
              <a:rPr lang="en-US" altLang="nl-NL" sz="2000" i="1" dirty="0" smtClean="0">
                <a:solidFill>
                  <a:schemeClr val="accent2">
                    <a:lumMod val="75000"/>
                  </a:schemeClr>
                </a:solidFill>
              </a:rPr>
              <a:t>Not all  </a:t>
            </a:r>
            <a:r>
              <a:rPr lang="en-US" altLang="nl-NL" sz="2000" i="1" dirty="0" err="1" smtClean="0">
                <a:solidFill>
                  <a:schemeClr val="accent2">
                    <a:lumMod val="75000"/>
                  </a:schemeClr>
                </a:solidFill>
              </a:rPr>
              <a:t>Fluoro</a:t>
            </a:r>
            <a:r>
              <a:rPr lang="en-US" altLang="nl-NL" sz="2000" i="1" dirty="0" smtClean="0">
                <a:solidFill>
                  <a:schemeClr val="accent2">
                    <a:lumMod val="75000"/>
                  </a:schemeClr>
                </a:solidFill>
              </a:rPr>
              <a:t> free foams have all below mentioned info available.!! </a:t>
            </a:r>
          </a:p>
          <a:p>
            <a:r>
              <a:rPr lang="en-US" altLang="nl-NL" sz="2000" dirty="0" smtClean="0"/>
              <a:t>Product information sheet</a:t>
            </a:r>
            <a:endParaRPr lang="en-US" altLang="nl-NL" sz="2000" dirty="0"/>
          </a:p>
          <a:p>
            <a:r>
              <a:rPr lang="en-US" altLang="nl-NL" sz="2000" dirty="0" smtClean="0"/>
              <a:t>Safety data sheets (</a:t>
            </a:r>
            <a:r>
              <a:rPr lang="en-US" altLang="nl-NL" sz="2000" dirty="0" err="1" smtClean="0"/>
              <a:t>REACh</a:t>
            </a:r>
            <a:r>
              <a:rPr lang="en-US" altLang="nl-NL" sz="2000" dirty="0" smtClean="0"/>
              <a:t>)</a:t>
            </a:r>
            <a:endParaRPr lang="en-US" altLang="nl-NL" sz="2000" dirty="0"/>
          </a:p>
          <a:p>
            <a:r>
              <a:rPr lang="en-US" altLang="nl-NL" sz="2000" dirty="0" smtClean="0"/>
              <a:t>Environmental information- Hygiene </a:t>
            </a:r>
            <a:r>
              <a:rPr lang="en-US" altLang="nl-NL" sz="2000" dirty="0" err="1"/>
              <a:t>Instituut</a:t>
            </a:r>
            <a:endParaRPr lang="en-US" altLang="nl-NL" sz="2000" dirty="0"/>
          </a:p>
          <a:p>
            <a:r>
              <a:rPr lang="en-US" altLang="nl-NL" sz="2000" dirty="0" smtClean="0"/>
              <a:t>Approvals:	</a:t>
            </a:r>
          </a:p>
          <a:p>
            <a:r>
              <a:rPr lang="en-US" altLang="nl-NL" sz="2000" dirty="0" smtClean="0"/>
              <a:t>                                   -  EN </a:t>
            </a:r>
            <a:r>
              <a:rPr lang="en-US" altLang="nl-NL" sz="2000" dirty="0"/>
              <a:t>1568</a:t>
            </a:r>
          </a:p>
          <a:p>
            <a:pPr>
              <a:buFontTx/>
              <a:buNone/>
            </a:pPr>
            <a:r>
              <a:rPr lang="en-US" altLang="nl-NL" sz="2000" dirty="0"/>
              <a:t>			       </a:t>
            </a:r>
            <a:r>
              <a:rPr lang="en-US" altLang="nl-NL" sz="2000" dirty="0" smtClean="0"/>
              <a:t>  -  ICAO (Aviation)</a:t>
            </a:r>
            <a:endParaRPr lang="en-US" altLang="nl-NL" sz="2000" dirty="0"/>
          </a:p>
          <a:p>
            <a:pPr>
              <a:buFontTx/>
              <a:buNone/>
            </a:pPr>
            <a:r>
              <a:rPr lang="en-US" altLang="nl-NL" sz="2000" dirty="0"/>
              <a:t>			      </a:t>
            </a:r>
            <a:r>
              <a:rPr lang="en-US" altLang="nl-NL" sz="2000" dirty="0" smtClean="0"/>
              <a:t>   </a:t>
            </a:r>
            <a:r>
              <a:rPr lang="en-US" altLang="nl-NL" sz="2000" dirty="0"/>
              <a:t>- </a:t>
            </a:r>
            <a:r>
              <a:rPr lang="en-US" altLang="nl-NL" sz="2000" dirty="0" smtClean="0"/>
              <a:t> IMO   (Marine)</a:t>
            </a:r>
            <a:endParaRPr lang="en-US" altLang="nl-NL" sz="2000" dirty="0"/>
          </a:p>
          <a:p>
            <a:pPr>
              <a:buFontTx/>
              <a:buNone/>
            </a:pPr>
            <a:r>
              <a:rPr lang="en-US" altLang="nl-NL" sz="2000" dirty="0"/>
              <a:t>                               </a:t>
            </a:r>
            <a:r>
              <a:rPr lang="en-US" altLang="nl-NL" sz="2000" dirty="0" smtClean="0"/>
              <a:t>          </a:t>
            </a:r>
            <a:r>
              <a:rPr lang="en-US" altLang="nl-NL" sz="2000" dirty="0"/>
              <a:t>- </a:t>
            </a:r>
            <a:r>
              <a:rPr lang="en-US" altLang="nl-NL" sz="2000" dirty="0" smtClean="0"/>
              <a:t> UL</a:t>
            </a:r>
            <a:endParaRPr lang="en-US" altLang="nl-NL" sz="2000" dirty="0"/>
          </a:p>
          <a:p>
            <a:pPr>
              <a:buFontTx/>
              <a:buNone/>
            </a:pPr>
            <a:r>
              <a:rPr lang="en-US" altLang="nl-NL" sz="2000" dirty="0"/>
              <a:t>			</a:t>
            </a:r>
            <a:r>
              <a:rPr lang="en-US" altLang="nl-NL" sz="2000" dirty="0" smtClean="0"/>
              <a:t>         -  </a:t>
            </a:r>
            <a:r>
              <a:rPr lang="en-US" altLang="nl-NL" sz="2000" dirty="0" err="1" smtClean="0"/>
              <a:t>Lastfire</a:t>
            </a:r>
            <a:r>
              <a:rPr lang="en-US" altLang="nl-NL" sz="2000" dirty="0" smtClean="0"/>
              <a:t> </a:t>
            </a:r>
            <a:r>
              <a:rPr lang="en-US" altLang="nl-NL" sz="2000" dirty="0"/>
              <a:t>(</a:t>
            </a:r>
            <a:r>
              <a:rPr lang="en-US" altLang="nl-NL" sz="2000" dirty="0" smtClean="0"/>
              <a:t>refineries) </a:t>
            </a:r>
            <a:r>
              <a:rPr lang="en-US" altLang="nl-NL" sz="2000" dirty="0"/>
              <a:t>	 </a:t>
            </a:r>
          </a:p>
          <a:p>
            <a:r>
              <a:rPr lang="en-US" altLang="nl-NL" sz="2000" dirty="0" smtClean="0"/>
              <a:t>Tests  +  reports</a:t>
            </a:r>
            <a:endParaRPr lang="en-US" altLang="nl-NL" sz="2000" dirty="0"/>
          </a:p>
          <a:p>
            <a:r>
              <a:rPr lang="en-US" altLang="nl-NL" sz="2000" dirty="0" smtClean="0"/>
              <a:t>Technical information </a:t>
            </a:r>
            <a:endParaRPr lang="en-US" altLang="nl-NL" sz="2000" dirty="0"/>
          </a:p>
          <a:p>
            <a:r>
              <a:rPr lang="en-US" altLang="nl-NL" sz="2000" dirty="0" smtClean="0"/>
              <a:t>References</a:t>
            </a:r>
            <a:endParaRPr lang="en-US" altLang="nl-NL" sz="2000" dirty="0"/>
          </a:p>
          <a:p>
            <a:endParaRPr lang="en-US" altLang="nl-NL" sz="2000" dirty="0"/>
          </a:p>
          <a:p>
            <a:endParaRPr lang="en-US" altLang="nl-NL" sz="2000" dirty="0"/>
          </a:p>
        </p:txBody>
      </p:sp>
      <p:pic>
        <p:nvPicPr>
          <p:cNvPr id="6" name="Picture 3" descr="Figuu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4812399"/>
            <a:ext cx="2319870" cy="16528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7" name="Rechte verbindingslijn met pijl 6"/>
          <p:cNvCxnSpPr/>
          <p:nvPr/>
        </p:nvCxnSpPr>
        <p:spPr>
          <a:xfrm>
            <a:off x="3124200" y="5638800"/>
            <a:ext cx="3124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4267200" y="5334000"/>
            <a:ext cx="2057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 err="1" smtClean="0">
                <a:solidFill>
                  <a:srgbClr val="FF0000"/>
                </a:solidFill>
              </a:rPr>
              <a:t>Often</a:t>
            </a:r>
            <a:r>
              <a:rPr lang="nl-NL" sz="1600" i="1" dirty="0" smtClean="0">
                <a:solidFill>
                  <a:srgbClr val="FF0000"/>
                </a:solidFill>
              </a:rPr>
              <a:t> small</a:t>
            </a:r>
            <a:endParaRPr lang="nl-NL" sz="1600" i="1" dirty="0">
              <a:solidFill>
                <a:srgbClr val="FF0000"/>
              </a:solidFill>
            </a:endParaRPr>
          </a:p>
        </p:txBody>
      </p:sp>
      <p:cxnSp>
        <p:nvCxnSpPr>
          <p:cNvPr id="10" name="Rechte verbindingslijn met pijl 9"/>
          <p:cNvCxnSpPr/>
          <p:nvPr/>
        </p:nvCxnSpPr>
        <p:spPr>
          <a:xfrm flipV="1">
            <a:off x="4953000" y="2438400"/>
            <a:ext cx="32766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 rot="19962490">
            <a:off x="4865445" y="3187639"/>
            <a:ext cx="2218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solidFill>
                  <a:srgbClr val="FF0000"/>
                </a:solidFill>
              </a:rPr>
              <a:t>Airport test </a:t>
            </a:r>
            <a:r>
              <a:rPr lang="nl-NL" sz="1600" dirty="0" err="1" smtClean="0">
                <a:solidFill>
                  <a:srgbClr val="FF0000"/>
                </a:solidFill>
              </a:rPr>
              <a:t>organisation</a:t>
            </a:r>
            <a:endParaRPr lang="nl-NL" sz="1600" dirty="0" smtClean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1562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Rechte verbindingslijn met pijl 12"/>
          <p:cNvCxnSpPr/>
          <p:nvPr/>
        </p:nvCxnSpPr>
        <p:spPr>
          <a:xfrm flipH="1">
            <a:off x="2163480" y="3733800"/>
            <a:ext cx="73212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51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RF-Foam                           FLUORFREE</a:t>
            </a:r>
            <a:endParaRPr lang="nb-NO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31B3-1E05-4A4E-BA3E-1938B1104EA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REHEALING_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409" y="1981200"/>
            <a:ext cx="8172401" cy="40386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814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Placeholder 10"/>
          <p:cNvSpPr>
            <a:spLocks noGrp="1"/>
          </p:cNvSpPr>
          <p:nvPr>
            <p:ph type="body" sz="quarter" idx="4294967295"/>
          </p:nvPr>
        </p:nvSpPr>
        <p:spPr bwMode="auto">
          <a:xfrm>
            <a:off x="663575" y="774700"/>
            <a:ext cx="6137275" cy="6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b="1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Characteristics</a:t>
            </a:r>
            <a:r>
              <a:rPr lang="nl-NL" altLang="nl-NL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 of Re-</a:t>
            </a:r>
            <a:r>
              <a:rPr lang="nl-NL" altLang="nl-NL" b="1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Healing</a:t>
            </a:r>
            <a:r>
              <a:rPr lang="nl-NL" altLang="nl-NL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nl-NL" altLang="nl-NL" b="1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Foams</a:t>
            </a:r>
            <a:endParaRPr lang="nl-NL" altLang="nl-NL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58371" name="Text Placeholder 11"/>
          <p:cNvSpPr>
            <a:spLocks noGrp="1"/>
          </p:cNvSpPr>
          <p:nvPr>
            <p:ph type="body" sz="quarter" idx="4294967295"/>
          </p:nvPr>
        </p:nvSpPr>
        <p:spPr bwMode="auto">
          <a:xfrm>
            <a:off x="1149350" y="1895475"/>
            <a:ext cx="7053263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spcAft>
                <a:spcPts val="600"/>
              </a:spcAft>
              <a:buFontTx/>
              <a:buNone/>
            </a:pPr>
            <a:endParaRPr lang="nl-NL" altLang="nl-NL" sz="1900" b="1" i="1" smtClean="0">
              <a:solidFill>
                <a:srgbClr val="636466"/>
              </a:solidFill>
              <a:latin typeface="Arial" charset="0"/>
              <a:cs typeface="Arial" charset="0"/>
            </a:endParaRPr>
          </a:p>
        </p:txBody>
      </p:sp>
      <p:sp>
        <p:nvSpPr>
          <p:cNvPr id="58372" name="Text Placeholder 12"/>
          <p:cNvSpPr>
            <a:spLocks noGrp="1"/>
          </p:cNvSpPr>
          <p:nvPr>
            <p:ph type="body" sz="quarter" idx="4294967295"/>
          </p:nvPr>
        </p:nvSpPr>
        <p:spPr bwMode="auto">
          <a:xfrm>
            <a:off x="1149350" y="2444750"/>
            <a:ext cx="7461250" cy="387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25425" indent="-225425" eaLnBrk="1" hangingPunct="1"/>
            <a:r>
              <a:rPr lang="nl-NL" altLang="nl-NL" sz="1800" dirty="0" smtClean="0">
                <a:latin typeface="Arial" charset="0"/>
                <a:cs typeface="Arial" charset="0"/>
              </a:rPr>
              <a:t>Pseudoplastic</a:t>
            </a:r>
          </a:p>
          <a:p>
            <a:pPr marL="225425" indent="-225425" eaLnBrk="1" hangingPunct="1"/>
            <a:r>
              <a:rPr lang="nl-NL" altLang="nl-NL" sz="1800" dirty="0" err="1" smtClean="0">
                <a:latin typeface="Arial" charset="0"/>
                <a:cs typeface="Arial" charset="0"/>
              </a:rPr>
              <a:t>Extinguish</a:t>
            </a:r>
            <a:r>
              <a:rPr lang="nl-NL" altLang="nl-NL" sz="1800" dirty="0" smtClean="0">
                <a:latin typeface="Arial" charset="0"/>
                <a:cs typeface="Arial" charset="0"/>
              </a:rPr>
              <a:t> </a:t>
            </a:r>
            <a:r>
              <a:rPr lang="nl-NL" altLang="nl-NL" sz="1800" dirty="0" err="1" smtClean="0">
                <a:latin typeface="Arial" charset="0"/>
                <a:cs typeface="Arial" charset="0"/>
              </a:rPr>
              <a:t>properties</a:t>
            </a:r>
            <a:r>
              <a:rPr lang="nl-NL" altLang="nl-NL" sz="1800" dirty="0" smtClean="0">
                <a:latin typeface="Arial" charset="0"/>
                <a:cs typeface="Arial" charset="0"/>
              </a:rPr>
              <a:t> </a:t>
            </a:r>
            <a:r>
              <a:rPr lang="nl-NL" altLang="nl-NL" sz="1800" dirty="0" err="1" smtClean="0">
                <a:latin typeface="Arial" charset="0"/>
                <a:cs typeface="Arial" charset="0"/>
              </a:rPr>
              <a:t>simular</a:t>
            </a:r>
            <a:r>
              <a:rPr lang="nl-NL" altLang="nl-NL" sz="1800" dirty="0" smtClean="0">
                <a:latin typeface="Arial" charset="0"/>
                <a:cs typeface="Arial" charset="0"/>
              </a:rPr>
              <a:t> </a:t>
            </a:r>
            <a:r>
              <a:rPr lang="nl-NL" altLang="nl-NL" sz="1800" dirty="0" err="1" smtClean="0">
                <a:latin typeface="Arial" charset="0"/>
                <a:cs typeface="Arial" charset="0"/>
              </a:rPr>
              <a:t>to</a:t>
            </a:r>
            <a:r>
              <a:rPr lang="nl-NL" altLang="nl-NL" sz="1800" dirty="0" smtClean="0">
                <a:latin typeface="Arial" charset="0"/>
                <a:cs typeface="Arial" charset="0"/>
              </a:rPr>
              <a:t>  AFFF </a:t>
            </a:r>
            <a:r>
              <a:rPr lang="nl-NL" altLang="nl-NL" sz="1800" dirty="0" err="1" smtClean="0">
                <a:latin typeface="Arial" charset="0"/>
                <a:cs typeface="Arial" charset="0"/>
              </a:rPr>
              <a:t>and</a:t>
            </a:r>
            <a:r>
              <a:rPr lang="nl-NL" altLang="nl-NL" sz="1800" dirty="0" smtClean="0">
                <a:latin typeface="Arial" charset="0"/>
                <a:cs typeface="Arial" charset="0"/>
              </a:rPr>
              <a:t> AFFF/ATC</a:t>
            </a:r>
          </a:p>
          <a:p>
            <a:pPr marL="225425" indent="-225425" eaLnBrk="1" hangingPunct="1"/>
            <a:r>
              <a:rPr lang="nl-NL" altLang="nl-NL" sz="1800" dirty="0" err="1" smtClean="0">
                <a:latin typeface="Arial" charset="0"/>
                <a:cs typeface="Arial" charset="0"/>
              </a:rPr>
              <a:t>To</a:t>
            </a:r>
            <a:r>
              <a:rPr lang="nl-NL" altLang="nl-NL" sz="1800" dirty="0" smtClean="0">
                <a:latin typeface="Arial" charset="0"/>
                <a:cs typeface="Arial" charset="0"/>
              </a:rPr>
              <a:t> </a:t>
            </a:r>
            <a:r>
              <a:rPr lang="nl-NL" altLang="nl-NL" sz="1800" dirty="0" err="1" smtClean="0">
                <a:latin typeface="Arial" charset="0"/>
                <a:cs typeface="Arial" charset="0"/>
              </a:rPr>
              <a:t>use</a:t>
            </a:r>
            <a:r>
              <a:rPr lang="nl-NL" altLang="nl-NL" sz="1800" dirty="0" smtClean="0">
                <a:latin typeface="Arial" charset="0"/>
                <a:cs typeface="Arial" charset="0"/>
              </a:rPr>
              <a:t> </a:t>
            </a:r>
            <a:r>
              <a:rPr lang="nl-NL" altLang="nl-NL" sz="1800" dirty="0" err="1" smtClean="0">
                <a:latin typeface="Arial" charset="0"/>
                <a:cs typeface="Arial" charset="0"/>
              </a:rPr>
              <a:t>with</a:t>
            </a:r>
            <a:r>
              <a:rPr lang="nl-NL" altLang="nl-NL" sz="1800" dirty="0" smtClean="0">
                <a:latin typeface="Arial" charset="0"/>
                <a:cs typeface="Arial" charset="0"/>
              </a:rPr>
              <a:t> </a:t>
            </a:r>
            <a:r>
              <a:rPr lang="nl-NL" altLang="nl-NL" sz="1800" dirty="0" err="1" smtClean="0">
                <a:latin typeface="Arial" charset="0"/>
                <a:cs typeface="Arial" charset="0"/>
              </a:rPr>
              <a:t>fresh,sea</a:t>
            </a:r>
            <a:r>
              <a:rPr lang="nl-NL" altLang="nl-NL" sz="1800" dirty="0" smtClean="0">
                <a:latin typeface="Arial" charset="0"/>
                <a:cs typeface="Arial" charset="0"/>
              </a:rPr>
              <a:t> </a:t>
            </a:r>
            <a:r>
              <a:rPr lang="nl-NL" altLang="nl-NL" sz="1800" dirty="0" err="1" smtClean="0">
                <a:latin typeface="Arial" charset="0"/>
                <a:cs typeface="Arial" charset="0"/>
              </a:rPr>
              <a:t>and</a:t>
            </a:r>
            <a:r>
              <a:rPr lang="nl-NL" altLang="nl-NL" sz="1800" dirty="0" smtClean="0">
                <a:latin typeface="Arial" charset="0"/>
                <a:cs typeface="Arial" charset="0"/>
              </a:rPr>
              <a:t> </a:t>
            </a:r>
            <a:r>
              <a:rPr lang="nl-NL" altLang="nl-NL" sz="1800" dirty="0" err="1" smtClean="0">
                <a:latin typeface="Arial" charset="0"/>
                <a:cs typeface="Arial" charset="0"/>
              </a:rPr>
              <a:t>brackish</a:t>
            </a:r>
            <a:r>
              <a:rPr lang="nl-NL" altLang="nl-NL" sz="1800" dirty="0" smtClean="0">
                <a:latin typeface="Arial" charset="0"/>
                <a:cs typeface="Arial" charset="0"/>
              </a:rPr>
              <a:t> water</a:t>
            </a:r>
          </a:p>
          <a:p>
            <a:pPr marL="225425" indent="-225425" eaLnBrk="1" hangingPunct="1"/>
            <a:r>
              <a:rPr lang="nl-NL" altLang="nl-NL" sz="1800" dirty="0" err="1" smtClean="0">
                <a:latin typeface="Arial" charset="0"/>
                <a:cs typeface="Arial" charset="0"/>
              </a:rPr>
              <a:t>Powder</a:t>
            </a:r>
            <a:r>
              <a:rPr lang="nl-NL" altLang="nl-NL" sz="1800" dirty="0" smtClean="0">
                <a:latin typeface="Arial" charset="0"/>
                <a:cs typeface="Arial" charset="0"/>
              </a:rPr>
              <a:t> compatible</a:t>
            </a:r>
          </a:p>
          <a:p>
            <a:pPr marL="225425" indent="-225425" eaLnBrk="1" hangingPunct="1"/>
            <a:r>
              <a:rPr lang="nl-NL" altLang="nl-NL" sz="1800" dirty="0" err="1" smtClean="0">
                <a:latin typeface="Arial" charset="0"/>
                <a:cs typeface="Arial" charset="0"/>
              </a:rPr>
              <a:t>Good</a:t>
            </a:r>
            <a:r>
              <a:rPr lang="nl-NL" altLang="nl-NL" sz="1800" dirty="0" smtClean="0">
                <a:latin typeface="Arial" charset="0"/>
                <a:cs typeface="Arial" charset="0"/>
              </a:rPr>
              <a:t> </a:t>
            </a:r>
            <a:r>
              <a:rPr lang="nl-NL" altLang="nl-NL" sz="1800" dirty="0" err="1" smtClean="0">
                <a:latin typeface="Arial" charset="0"/>
                <a:cs typeface="Arial" charset="0"/>
              </a:rPr>
              <a:t>sticking</a:t>
            </a:r>
            <a:r>
              <a:rPr lang="nl-NL" altLang="nl-NL" sz="1800" dirty="0" smtClean="0">
                <a:latin typeface="Arial" charset="0"/>
                <a:cs typeface="Arial" charset="0"/>
              </a:rPr>
              <a:t> </a:t>
            </a:r>
            <a:r>
              <a:rPr lang="nl-NL" altLang="nl-NL" sz="1800" dirty="0" err="1" smtClean="0">
                <a:latin typeface="Arial" charset="0"/>
                <a:cs typeface="Arial" charset="0"/>
              </a:rPr>
              <a:t>properties</a:t>
            </a:r>
            <a:endParaRPr lang="nl-NL" altLang="nl-NL" sz="1800" dirty="0" smtClean="0">
              <a:latin typeface="Arial" charset="0"/>
              <a:cs typeface="Arial" charset="0"/>
            </a:endParaRPr>
          </a:p>
          <a:p>
            <a:pPr marL="225425" indent="-225425" eaLnBrk="1" hangingPunct="1"/>
            <a:r>
              <a:rPr lang="nl-NL" altLang="nl-NL" sz="1800" dirty="0" err="1" smtClean="0">
                <a:latin typeface="Arial" charset="0"/>
                <a:cs typeface="Arial" charset="0"/>
              </a:rPr>
              <a:t>Usable</a:t>
            </a:r>
            <a:r>
              <a:rPr lang="nl-NL" altLang="nl-NL" sz="1800" dirty="0" smtClean="0">
                <a:latin typeface="Arial" charset="0"/>
                <a:cs typeface="Arial" charset="0"/>
              </a:rPr>
              <a:t>  </a:t>
            </a:r>
            <a:r>
              <a:rPr lang="nl-NL" altLang="nl-NL" sz="1800" dirty="0" err="1" smtClean="0">
                <a:latin typeface="Arial" charset="0"/>
                <a:cs typeface="Arial" charset="0"/>
              </a:rPr>
              <a:t>with</a:t>
            </a:r>
            <a:r>
              <a:rPr lang="nl-NL" altLang="nl-NL" sz="1800" dirty="0" smtClean="0">
                <a:latin typeface="Arial" charset="0"/>
                <a:cs typeface="Arial" charset="0"/>
              </a:rPr>
              <a:t> </a:t>
            </a:r>
            <a:r>
              <a:rPr lang="nl-NL" altLang="nl-NL" sz="1800" dirty="0" err="1" smtClean="0">
                <a:latin typeface="Arial" charset="0"/>
                <a:cs typeface="Arial" charset="0"/>
              </a:rPr>
              <a:t>all</a:t>
            </a:r>
            <a:r>
              <a:rPr lang="nl-NL" altLang="nl-NL" sz="1800" dirty="0" smtClean="0">
                <a:latin typeface="Arial" charset="0"/>
                <a:cs typeface="Arial" charset="0"/>
              </a:rPr>
              <a:t> </a:t>
            </a:r>
            <a:r>
              <a:rPr lang="nl-NL" altLang="nl-NL" sz="1800" dirty="0" err="1" smtClean="0">
                <a:latin typeface="Arial" charset="0"/>
                <a:cs typeface="Arial" charset="0"/>
              </a:rPr>
              <a:t>wellknown</a:t>
            </a:r>
            <a:r>
              <a:rPr lang="nl-NL" altLang="nl-NL" sz="1800" dirty="0" smtClean="0">
                <a:latin typeface="Arial" charset="0"/>
                <a:cs typeface="Arial" charset="0"/>
              </a:rPr>
              <a:t> equipment </a:t>
            </a:r>
            <a:r>
              <a:rPr lang="nl-NL" altLang="nl-NL" sz="1800" dirty="0" err="1" smtClean="0">
                <a:latin typeface="Arial" charset="0"/>
                <a:cs typeface="Arial" charset="0"/>
              </a:rPr>
              <a:t>and</a:t>
            </a:r>
            <a:r>
              <a:rPr lang="nl-NL" altLang="nl-NL" sz="1800" dirty="0" smtClean="0">
                <a:latin typeface="Arial" charset="0"/>
                <a:cs typeface="Arial" charset="0"/>
              </a:rPr>
              <a:t> </a:t>
            </a:r>
            <a:r>
              <a:rPr lang="nl-NL" altLang="nl-NL" sz="1800" dirty="0" err="1" smtClean="0">
                <a:latin typeface="Arial" charset="0"/>
                <a:cs typeface="Arial" charset="0"/>
              </a:rPr>
              <a:t>proportioner</a:t>
            </a:r>
            <a:r>
              <a:rPr lang="nl-NL" altLang="nl-NL" sz="1800" dirty="0" smtClean="0">
                <a:latin typeface="Arial" charset="0"/>
                <a:cs typeface="Arial" charset="0"/>
              </a:rPr>
              <a:t> systems systems</a:t>
            </a:r>
            <a:endParaRPr lang="nl-NL" altLang="nl-NL" sz="1700" dirty="0" smtClean="0">
              <a:solidFill>
                <a:srgbClr val="636466"/>
              </a:solidFill>
              <a:latin typeface="Arial" charset="0"/>
              <a:cs typeface="Arial" charset="0"/>
            </a:endParaRPr>
          </a:p>
        </p:txBody>
      </p:sp>
      <p:pic>
        <p:nvPicPr>
          <p:cNvPr id="58373" name="Picture 5" descr="RF6 &amp; PKW Hydro-Chem Shot 03-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4724400"/>
            <a:ext cx="2876550" cy="189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4" name="Picture 6" descr="sticking to metal w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736" y="4724399"/>
            <a:ext cx="2743200" cy="18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5795963" y="61753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defTabSz="914400" eaLnBrk="1" hangingPunct="1"/>
            <a:endParaRPr lang="nl-NL" altLang="nl-NL"/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6072188" y="6284913"/>
            <a:ext cx="9605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defTabSz="914400" eaLnBrk="1" hangingPunct="1"/>
            <a:r>
              <a:rPr lang="nl-NL" altLang="nl-NL" sz="1600" b="1" dirty="0" err="1" smtClean="0">
                <a:solidFill>
                  <a:schemeClr val="bg1"/>
                </a:solidFill>
                <a:cs typeface="Arial" charset="0"/>
              </a:rPr>
              <a:t>sticking</a:t>
            </a:r>
            <a:endParaRPr lang="nl-NL" altLang="nl-NL" sz="16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1724025" y="6284913"/>
            <a:ext cx="9252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defTabSz="914400" eaLnBrk="1" hangingPunct="1"/>
            <a:r>
              <a:rPr lang="nl-NL" altLang="nl-NL" sz="1600" b="1" dirty="0" err="1" smtClean="0">
                <a:solidFill>
                  <a:schemeClr val="bg1"/>
                </a:solidFill>
              </a:rPr>
              <a:t>Powder</a:t>
            </a:r>
            <a:endParaRPr lang="nl-NL" altLang="nl-NL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5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altLang="nl-NL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557305"/>
            <a:ext cx="7380288" cy="720725"/>
          </a:xfrm>
        </p:spPr>
        <p:txBody>
          <a:bodyPr/>
          <a:lstStyle/>
          <a:p>
            <a:r>
              <a:rPr lang="en-US" altLang="nl-NL" dirty="0" smtClean="0"/>
              <a:t>Working </a:t>
            </a:r>
            <a:r>
              <a:rPr lang="en-US" altLang="nl-NL" dirty="0"/>
              <a:t>RF (RE-HEALING) </a:t>
            </a:r>
            <a:r>
              <a:rPr lang="en-US" altLang="nl-NL" dirty="0" smtClean="0"/>
              <a:t>foam</a:t>
            </a:r>
            <a:endParaRPr lang="en-US" altLang="nl-NL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3644900"/>
            <a:ext cx="7345363" cy="2736850"/>
          </a:xfrm>
        </p:spPr>
        <p:txBody>
          <a:bodyPr>
            <a:normAutofit/>
          </a:bodyPr>
          <a:lstStyle/>
          <a:p>
            <a:r>
              <a:rPr lang="de-DE" altLang="nl-NL" sz="2000" dirty="0" smtClean="0"/>
              <a:t>Easy </a:t>
            </a:r>
            <a:r>
              <a:rPr lang="de-DE" altLang="nl-NL" sz="2000" dirty="0" err="1" smtClean="0"/>
              <a:t>to</a:t>
            </a:r>
            <a:r>
              <a:rPr lang="de-DE" altLang="nl-NL" sz="2000" dirty="0" smtClean="0"/>
              <a:t> </a:t>
            </a:r>
            <a:r>
              <a:rPr lang="de-DE" altLang="nl-NL" sz="2000" dirty="0" err="1" smtClean="0"/>
              <a:t>expand</a:t>
            </a:r>
            <a:r>
              <a:rPr lang="de-DE" altLang="nl-NL" sz="2000" dirty="0" smtClean="0"/>
              <a:t> </a:t>
            </a:r>
            <a:endParaRPr lang="de-DE" altLang="nl-NL" sz="2000" dirty="0"/>
          </a:p>
          <a:p>
            <a:r>
              <a:rPr lang="de-DE" altLang="nl-NL" sz="2000" dirty="0" err="1" smtClean="0"/>
              <a:t>Foam</a:t>
            </a:r>
            <a:r>
              <a:rPr lang="de-DE" altLang="nl-NL" sz="2000" dirty="0" smtClean="0"/>
              <a:t> </a:t>
            </a:r>
            <a:r>
              <a:rPr lang="de-DE" altLang="nl-NL" sz="2000" dirty="0" err="1" smtClean="0"/>
              <a:t>bubbles</a:t>
            </a:r>
            <a:r>
              <a:rPr lang="de-DE" altLang="nl-NL" sz="2000" dirty="0" smtClean="0"/>
              <a:t> </a:t>
            </a:r>
            <a:r>
              <a:rPr lang="de-DE" altLang="nl-NL" sz="2000" dirty="0" err="1" smtClean="0"/>
              <a:t>of</a:t>
            </a:r>
            <a:r>
              <a:rPr lang="de-DE" altLang="nl-NL" sz="2000" dirty="0" smtClean="0"/>
              <a:t> different </a:t>
            </a:r>
            <a:r>
              <a:rPr lang="de-DE" altLang="nl-NL" sz="2000" dirty="0" err="1" smtClean="0"/>
              <a:t>sizes</a:t>
            </a:r>
            <a:endParaRPr lang="de-DE" altLang="nl-NL" sz="2000" dirty="0"/>
          </a:p>
          <a:p>
            <a:r>
              <a:rPr lang="en-US" altLang="nl-NL" sz="2000" dirty="0" smtClean="0">
                <a:solidFill>
                  <a:srgbClr val="0070C0"/>
                </a:solidFill>
              </a:rPr>
              <a:t>Bigger bubbles </a:t>
            </a:r>
            <a:r>
              <a:rPr lang="en-US" altLang="nl-NL" sz="2000" dirty="0" smtClean="0"/>
              <a:t>collapse to water film with very short life time but will spread the smaller one’s fast over the surface.</a:t>
            </a:r>
            <a:endParaRPr lang="en-US" altLang="nl-NL" sz="2000" dirty="0"/>
          </a:p>
          <a:p>
            <a:r>
              <a:rPr lang="en-US" altLang="nl-NL" sz="2000" dirty="0" smtClean="0">
                <a:solidFill>
                  <a:srgbClr val="204182"/>
                </a:solidFill>
              </a:rPr>
              <a:t>Smaller bubbles </a:t>
            </a:r>
            <a:r>
              <a:rPr lang="en-US" altLang="nl-NL" sz="2000" dirty="0" smtClean="0"/>
              <a:t>have stronger walls and long </a:t>
            </a:r>
            <a:r>
              <a:rPr lang="en-US" altLang="nl-NL" sz="2000" dirty="0" err="1" smtClean="0"/>
              <a:t>draintime</a:t>
            </a:r>
            <a:r>
              <a:rPr lang="en-US" altLang="nl-NL" sz="2000" dirty="0" smtClean="0"/>
              <a:t> resulting in a very good </a:t>
            </a:r>
            <a:r>
              <a:rPr lang="en-US" altLang="nl-NL" sz="2000" dirty="0" err="1" smtClean="0"/>
              <a:t>burnback</a:t>
            </a:r>
            <a:r>
              <a:rPr lang="en-US" altLang="nl-NL" sz="2000" dirty="0" smtClean="0"/>
              <a:t> resistance.</a:t>
            </a:r>
            <a:endParaRPr lang="en-US" altLang="nl-NL" sz="2000" dirty="0">
              <a:cs typeface="Arial" charset="0"/>
            </a:endParaRPr>
          </a:p>
        </p:txBody>
      </p:sp>
      <p:sp>
        <p:nvSpPr>
          <p:cNvPr id="2458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1042989" y="1595221"/>
            <a:ext cx="7262812" cy="1978242"/>
          </a:xfrm>
        </p:spPr>
        <p:txBody>
          <a:bodyPr/>
          <a:lstStyle/>
          <a:p>
            <a:endParaRPr lang="de-DE" altLang="nl-NL" sz="1600" dirty="0"/>
          </a:p>
        </p:txBody>
      </p:sp>
      <p:grpSp>
        <p:nvGrpSpPr>
          <p:cNvPr id="24581" name="Group 5"/>
          <p:cNvGrpSpPr>
            <a:grpSpLocks/>
          </p:cNvGrpSpPr>
          <p:nvPr/>
        </p:nvGrpSpPr>
        <p:grpSpPr bwMode="auto">
          <a:xfrm>
            <a:off x="4716463" y="1557338"/>
            <a:ext cx="1655762" cy="1512887"/>
            <a:chOff x="1202" y="1979"/>
            <a:chExt cx="1633" cy="1542"/>
          </a:xfrm>
        </p:grpSpPr>
        <p:sp>
          <p:nvSpPr>
            <p:cNvPr id="24582" name="Oval 6"/>
            <p:cNvSpPr>
              <a:spLocks noChangeArrowheads="1"/>
            </p:cNvSpPr>
            <p:nvPr/>
          </p:nvSpPr>
          <p:spPr bwMode="auto">
            <a:xfrm>
              <a:off x="1202" y="1979"/>
              <a:ext cx="1633" cy="1542"/>
            </a:xfrm>
            <a:prstGeom prst="ellipse">
              <a:avLst/>
            </a:prstGeom>
            <a:solidFill>
              <a:srgbClr val="66FFFF">
                <a:alpha val="30000"/>
              </a:srgbClr>
            </a:solidFill>
            <a:ln w="9525" algn="ctr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583" name="AutoShape 7"/>
            <p:cNvSpPr>
              <a:spLocks noChangeArrowheads="1"/>
            </p:cNvSpPr>
            <p:nvPr/>
          </p:nvSpPr>
          <p:spPr bwMode="auto">
            <a:xfrm rot="1069601">
              <a:off x="1927" y="2296"/>
              <a:ext cx="409" cy="227"/>
            </a:xfrm>
            <a:custGeom>
              <a:avLst/>
              <a:gdLst>
                <a:gd name="G0" fmla="+- 2852 0 0"/>
                <a:gd name="G1" fmla="+- 21600 0 2852"/>
                <a:gd name="G2" fmla="*/ 2852 1 2"/>
                <a:gd name="G3" fmla="+- 21600 0 G2"/>
                <a:gd name="G4" fmla="+/ 2852 21600 2"/>
                <a:gd name="G5" fmla="+/ G1 0 2"/>
                <a:gd name="G6" fmla="*/ 21600 21600 2852"/>
                <a:gd name="G7" fmla="*/ G6 1 2"/>
                <a:gd name="G8" fmla="+- 21600 0 G7"/>
                <a:gd name="G9" fmla="*/ 21600 1 2"/>
                <a:gd name="G10" fmla="+- 2852 0 G9"/>
                <a:gd name="G11" fmla="?: G10 G8 0"/>
                <a:gd name="G12" fmla="?: G10 G7 21600"/>
                <a:gd name="T0" fmla="*/ 20174 w 21600"/>
                <a:gd name="T1" fmla="*/ 10800 h 21600"/>
                <a:gd name="T2" fmla="*/ 10800 w 21600"/>
                <a:gd name="T3" fmla="*/ 21600 h 21600"/>
                <a:gd name="T4" fmla="*/ 1426 w 21600"/>
                <a:gd name="T5" fmla="*/ 10800 h 21600"/>
                <a:gd name="T6" fmla="*/ 10800 w 21600"/>
                <a:gd name="T7" fmla="*/ 0 h 21600"/>
                <a:gd name="T8" fmla="*/ 3226 w 21600"/>
                <a:gd name="T9" fmla="*/ 3226 h 21600"/>
                <a:gd name="T10" fmla="*/ 18374 w 21600"/>
                <a:gd name="T11" fmla="*/ 183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852" y="21600"/>
                  </a:lnTo>
                  <a:lnTo>
                    <a:pt x="1874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4584" name="Group 8"/>
          <p:cNvGrpSpPr>
            <a:grpSpLocks/>
          </p:cNvGrpSpPr>
          <p:nvPr/>
        </p:nvGrpSpPr>
        <p:grpSpPr bwMode="auto">
          <a:xfrm>
            <a:off x="2051050" y="1916113"/>
            <a:ext cx="1655763" cy="1512887"/>
            <a:chOff x="1202" y="1979"/>
            <a:chExt cx="1633" cy="1542"/>
          </a:xfrm>
        </p:grpSpPr>
        <p:sp>
          <p:nvSpPr>
            <p:cNvPr id="24585" name="Oval 9"/>
            <p:cNvSpPr>
              <a:spLocks noChangeArrowheads="1"/>
            </p:cNvSpPr>
            <p:nvPr/>
          </p:nvSpPr>
          <p:spPr bwMode="auto">
            <a:xfrm>
              <a:off x="1202" y="1979"/>
              <a:ext cx="1633" cy="1542"/>
            </a:xfrm>
            <a:prstGeom prst="ellipse">
              <a:avLst/>
            </a:prstGeom>
            <a:solidFill>
              <a:srgbClr val="66FFFF">
                <a:alpha val="30000"/>
              </a:srgbClr>
            </a:solidFill>
            <a:ln w="9525" algn="ctr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586" name="AutoShape 10"/>
            <p:cNvSpPr>
              <a:spLocks noChangeArrowheads="1"/>
            </p:cNvSpPr>
            <p:nvPr/>
          </p:nvSpPr>
          <p:spPr bwMode="auto">
            <a:xfrm rot="1069601">
              <a:off x="1927" y="2296"/>
              <a:ext cx="409" cy="227"/>
            </a:xfrm>
            <a:custGeom>
              <a:avLst/>
              <a:gdLst>
                <a:gd name="G0" fmla="+- 2852 0 0"/>
                <a:gd name="G1" fmla="+- 21600 0 2852"/>
                <a:gd name="G2" fmla="*/ 2852 1 2"/>
                <a:gd name="G3" fmla="+- 21600 0 G2"/>
                <a:gd name="G4" fmla="+/ 2852 21600 2"/>
                <a:gd name="G5" fmla="+/ G1 0 2"/>
                <a:gd name="G6" fmla="*/ 21600 21600 2852"/>
                <a:gd name="G7" fmla="*/ G6 1 2"/>
                <a:gd name="G8" fmla="+- 21600 0 G7"/>
                <a:gd name="G9" fmla="*/ 21600 1 2"/>
                <a:gd name="G10" fmla="+- 2852 0 G9"/>
                <a:gd name="G11" fmla="?: G10 G8 0"/>
                <a:gd name="G12" fmla="?: G10 G7 21600"/>
                <a:gd name="T0" fmla="*/ 20174 w 21600"/>
                <a:gd name="T1" fmla="*/ 10800 h 21600"/>
                <a:gd name="T2" fmla="*/ 10800 w 21600"/>
                <a:gd name="T3" fmla="*/ 21600 h 21600"/>
                <a:gd name="T4" fmla="*/ 1426 w 21600"/>
                <a:gd name="T5" fmla="*/ 10800 h 21600"/>
                <a:gd name="T6" fmla="*/ 10800 w 21600"/>
                <a:gd name="T7" fmla="*/ 0 h 21600"/>
                <a:gd name="T8" fmla="*/ 3226 w 21600"/>
                <a:gd name="T9" fmla="*/ 3226 h 21600"/>
                <a:gd name="T10" fmla="*/ 18374 w 21600"/>
                <a:gd name="T11" fmla="*/ 183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852" y="21600"/>
                  </a:lnTo>
                  <a:lnTo>
                    <a:pt x="1874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4587" name="Group 11"/>
          <p:cNvGrpSpPr>
            <a:grpSpLocks/>
          </p:cNvGrpSpPr>
          <p:nvPr/>
        </p:nvGrpSpPr>
        <p:grpSpPr bwMode="auto">
          <a:xfrm>
            <a:off x="2700338" y="2420938"/>
            <a:ext cx="1079500" cy="1008062"/>
            <a:chOff x="1202" y="1979"/>
            <a:chExt cx="1633" cy="1542"/>
          </a:xfrm>
        </p:grpSpPr>
        <p:sp>
          <p:nvSpPr>
            <p:cNvPr id="24588" name="Oval 12"/>
            <p:cNvSpPr>
              <a:spLocks noChangeArrowheads="1"/>
            </p:cNvSpPr>
            <p:nvPr/>
          </p:nvSpPr>
          <p:spPr bwMode="auto">
            <a:xfrm>
              <a:off x="1202" y="1979"/>
              <a:ext cx="1633" cy="1542"/>
            </a:xfrm>
            <a:prstGeom prst="ellipse">
              <a:avLst/>
            </a:prstGeom>
            <a:solidFill>
              <a:srgbClr val="66FFFF">
                <a:alpha val="30000"/>
              </a:srgbClr>
            </a:solidFill>
            <a:ln w="9525" algn="ctr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589" name="AutoShape 13"/>
            <p:cNvSpPr>
              <a:spLocks noChangeArrowheads="1"/>
            </p:cNvSpPr>
            <p:nvPr/>
          </p:nvSpPr>
          <p:spPr bwMode="auto">
            <a:xfrm rot="1069601">
              <a:off x="1927" y="2296"/>
              <a:ext cx="409" cy="227"/>
            </a:xfrm>
            <a:custGeom>
              <a:avLst/>
              <a:gdLst>
                <a:gd name="G0" fmla="+- 2852 0 0"/>
                <a:gd name="G1" fmla="+- 21600 0 2852"/>
                <a:gd name="G2" fmla="*/ 2852 1 2"/>
                <a:gd name="G3" fmla="+- 21600 0 G2"/>
                <a:gd name="G4" fmla="+/ 2852 21600 2"/>
                <a:gd name="G5" fmla="+/ G1 0 2"/>
                <a:gd name="G6" fmla="*/ 21600 21600 2852"/>
                <a:gd name="G7" fmla="*/ G6 1 2"/>
                <a:gd name="G8" fmla="+- 21600 0 G7"/>
                <a:gd name="G9" fmla="*/ 21600 1 2"/>
                <a:gd name="G10" fmla="+- 2852 0 G9"/>
                <a:gd name="G11" fmla="?: G10 G8 0"/>
                <a:gd name="G12" fmla="?: G10 G7 21600"/>
                <a:gd name="T0" fmla="*/ 20174 w 21600"/>
                <a:gd name="T1" fmla="*/ 10800 h 21600"/>
                <a:gd name="T2" fmla="*/ 10800 w 21600"/>
                <a:gd name="T3" fmla="*/ 21600 h 21600"/>
                <a:gd name="T4" fmla="*/ 1426 w 21600"/>
                <a:gd name="T5" fmla="*/ 10800 h 21600"/>
                <a:gd name="T6" fmla="*/ 10800 w 21600"/>
                <a:gd name="T7" fmla="*/ 0 h 21600"/>
                <a:gd name="T8" fmla="*/ 3226 w 21600"/>
                <a:gd name="T9" fmla="*/ 3226 h 21600"/>
                <a:gd name="T10" fmla="*/ 18374 w 21600"/>
                <a:gd name="T11" fmla="*/ 183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852" y="21600"/>
                  </a:lnTo>
                  <a:lnTo>
                    <a:pt x="1874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4590" name="Group 14"/>
          <p:cNvGrpSpPr>
            <a:grpSpLocks/>
          </p:cNvGrpSpPr>
          <p:nvPr/>
        </p:nvGrpSpPr>
        <p:grpSpPr bwMode="auto">
          <a:xfrm>
            <a:off x="2700338" y="2420938"/>
            <a:ext cx="1079500" cy="1008062"/>
            <a:chOff x="1202" y="1979"/>
            <a:chExt cx="1633" cy="1542"/>
          </a:xfrm>
        </p:grpSpPr>
        <p:sp>
          <p:nvSpPr>
            <p:cNvPr id="24591" name="Oval 15"/>
            <p:cNvSpPr>
              <a:spLocks noChangeArrowheads="1"/>
            </p:cNvSpPr>
            <p:nvPr/>
          </p:nvSpPr>
          <p:spPr bwMode="auto">
            <a:xfrm>
              <a:off x="1202" y="1979"/>
              <a:ext cx="1633" cy="1542"/>
            </a:xfrm>
            <a:prstGeom prst="ellipse">
              <a:avLst/>
            </a:prstGeom>
            <a:solidFill>
              <a:srgbClr val="66FFFF">
                <a:alpha val="30000"/>
              </a:srgbClr>
            </a:solidFill>
            <a:ln w="9525" algn="ctr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592" name="AutoShape 16"/>
            <p:cNvSpPr>
              <a:spLocks noChangeArrowheads="1"/>
            </p:cNvSpPr>
            <p:nvPr/>
          </p:nvSpPr>
          <p:spPr bwMode="auto">
            <a:xfrm rot="1069601">
              <a:off x="1927" y="2296"/>
              <a:ext cx="409" cy="227"/>
            </a:xfrm>
            <a:custGeom>
              <a:avLst/>
              <a:gdLst>
                <a:gd name="G0" fmla="+- 2852 0 0"/>
                <a:gd name="G1" fmla="+- 21600 0 2852"/>
                <a:gd name="G2" fmla="*/ 2852 1 2"/>
                <a:gd name="G3" fmla="+- 21600 0 G2"/>
                <a:gd name="G4" fmla="+/ 2852 21600 2"/>
                <a:gd name="G5" fmla="+/ G1 0 2"/>
                <a:gd name="G6" fmla="*/ 21600 21600 2852"/>
                <a:gd name="G7" fmla="*/ G6 1 2"/>
                <a:gd name="G8" fmla="+- 21600 0 G7"/>
                <a:gd name="G9" fmla="*/ 21600 1 2"/>
                <a:gd name="G10" fmla="+- 2852 0 G9"/>
                <a:gd name="G11" fmla="?: G10 G8 0"/>
                <a:gd name="G12" fmla="?: G10 G7 21600"/>
                <a:gd name="T0" fmla="*/ 20174 w 21600"/>
                <a:gd name="T1" fmla="*/ 10800 h 21600"/>
                <a:gd name="T2" fmla="*/ 10800 w 21600"/>
                <a:gd name="T3" fmla="*/ 21600 h 21600"/>
                <a:gd name="T4" fmla="*/ 1426 w 21600"/>
                <a:gd name="T5" fmla="*/ 10800 h 21600"/>
                <a:gd name="T6" fmla="*/ 10800 w 21600"/>
                <a:gd name="T7" fmla="*/ 0 h 21600"/>
                <a:gd name="T8" fmla="*/ 3226 w 21600"/>
                <a:gd name="T9" fmla="*/ 3226 h 21600"/>
                <a:gd name="T10" fmla="*/ 18374 w 21600"/>
                <a:gd name="T11" fmla="*/ 183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852" y="21600"/>
                  </a:lnTo>
                  <a:lnTo>
                    <a:pt x="1874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4593" name="Group 17"/>
          <p:cNvGrpSpPr>
            <a:grpSpLocks/>
          </p:cNvGrpSpPr>
          <p:nvPr/>
        </p:nvGrpSpPr>
        <p:grpSpPr bwMode="auto">
          <a:xfrm>
            <a:off x="6156325" y="2060575"/>
            <a:ext cx="1008063" cy="936625"/>
            <a:chOff x="1202" y="1979"/>
            <a:chExt cx="1633" cy="1542"/>
          </a:xfrm>
        </p:grpSpPr>
        <p:sp>
          <p:nvSpPr>
            <p:cNvPr id="24594" name="Oval 18"/>
            <p:cNvSpPr>
              <a:spLocks noChangeArrowheads="1"/>
            </p:cNvSpPr>
            <p:nvPr/>
          </p:nvSpPr>
          <p:spPr bwMode="auto">
            <a:xfrm>
              <a:off x="1202" y="1979"/>
              <a:ext cx="1633" cy="1542"/>
            </a:xfrm>
            <a:prstGeom prst="ellipse">
              <a:avLst/>
            </a:prstGeom>
            <a:solidFill>
              <a:srgbClr val="66FFFF">
                <a:alpha val="30000"/>
              </a:srgbClr>
            </a:solidFill>
            <a:ln w="9525" algn="ctr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595" name="AutoShape 19"/>
            <p:cNvSpPr>
              <a:spLocks noChangeArrowheads="1"/>
            </p:cNvSpPr>
            <p:nvPr/>
          </p:nvSpPr>
          <p:spPr bwMode="auto">
            <a:xfrm rot="1069601">
              <a:off x="1927" y="2296"/>
              <a:ext cx="409" cy="227"/>
            </a:xfrm>
            <a:custGeom>
              <a:avLst/>
              <a:gdLst>
                <a:gd name="G0" fmla="+- 2852 0 0"/>
                <a:gd name="G1" fmla="+- 21600 0 2852"/>
                <a:gd name="G2" fmla="*/ 2852 1 2"/>
                <a:gd name="G3" fmla="+- 21600 0 G2"/>
                <a:gd name="G4" fmla="+/ 2852 21600 2"/>
                <a:gd name="G5" fmla="+/ G1 0 2"/>
                <a:gd name="G6" fmla="*/ 21600 21600 2852"/>
                <a:gd name="G7" fmla="*/ G6 1 2"/>
                <a:gd name="G8" fmla="+- 21600 0 G7"/>
                <a:gd name="G9" fmla="*/ 21600 1 2"/>
                <a:gd name="G10" fmla="+- 2852 0 G9"/>
                <a:gd name="G11" fmla="?: G10 G8 0"/>
                <a:gd name="G12" fmla="?: G10 G7 21600"/>
                <a:gd name="T0" fmla="*/ 20174 w 21600"/>
                <a:gd name="T1" fmla="*/ 10800 h 21600"/>
                <a:gd name="T2" fmla="*/ 10800 w 21600"/>
                <a:gd name="T3" fmla="*/ 21600 h 21600"/>
                <a:gd name="T4" fmla="*/ 1426 w 21600"/>
                <a:gd name="T5" fmla="*/ 10800 h 21600"/>
                <a:gd name="T6" fmla="*/ 10800 w 21600"/>
                <a:gd name="T7" fmla="*/ 0 h 21600"/>
                <a:gd name="T8" fmla="*/ 3226 w 21600"/>
                <a:gd name="T9" fmla="*/ 3226 h 21600"/>
                <a:gd name="T10" fmla="*/ 18374 w 21600"/>
                <a:gd name="T11" fmla="*/ 183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852" y="21600"/>
                  </a:lnTo>
                  <a:lnTo>
                    <a:pt x="1874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4596" name="Group 20"/>
          <p:cNvGrpSpPr>
            <a:grpSpLocks/>
          </p:cNvGrpSpPr>
          <p:nvPr/>
        </p:nvGrpSpPr>
        <p:grpSpPr bwMode="auto">
          <a:xfrm>
            <a:off x="3348038" y="2205038"/>
            <a:ext cx="287337" cy="288925"/>
            <a:chOff x="1202" y="1979"/>
            <a:chExt cx="1633" cy="1542"/>
          </a:xfrm>
        </p:grpSpPr>
        <p:sp>
          <p:nvSpPr>
            <p:cNvPr id="24597" name="Oval 21"/>
            <p:cNvSpPr>
              <a:spLocks noChangeArrowheads="1"/>
            </p:cNvSpPr>
            <p:nvPr/>
          </p:nvSpPr>
          <p:spPr bwMode="auto">
            <a:xfrm>
              <a:off x="1202" y="1979"/>
              <a:ext cx="1633" cy="1542"/>
            </a:xfrm>
            <a:prstGeom prst="ellipse">
              <a:avLst/>
            </a:prstGeom>
            <a:solidFill>
              <a:srgbClr val="66FFFF">
                <a:alpha val="30000"/>
              </a:srgbClr>
            </a:solidFill>
            <a:ln w="44450" algn="ctr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598" name="AutoShape 22"/>
            <p:cNvSpPr>
              <a:spLocks noChangeArrowheads="1"/>
            </p:cNvSpPr>
            <p:nvPr/>
          </p:nvSpPr>
          <p:spPr bwMode="auto">
            <a:xfrm rot="1069601">
              <a:off x="1927" y="2296"/>
              <a:ext cx="409" cy="227"/>
            </a:xfrm>
            <a:custGeom>
              <a:avLst/>
              <a:gdLst>
                <a:gd name="G0" fmla="+- 2852 0 0"/>
                <a:gd name="G1" fmla="+- 21600 0 2852"/>
                <a:gd name="G2" fmla="*/ 2852 1 2"/>
                <a:gd name="G3" fmla="+- 21600 0 G2"/>
                <a:gd name="G4" fmla="+/ 2852 21600 2"/>
                <a:gd name="G5" fmla="+/ G1 0 2"/>
                <a:gd name="G6" fmla="*/ 21600 21600 2852"/>
                <a:gd name="G7" fmla="*/ G6 1 2"/>
                <a:gd name="G8" fmla="+- 21600 0 G7"/>
                <a:gd name="G9" fmla="*/ 21600 1 2"/>
                <a:gd name="G10" fmla="+- 2852 0 G9"/>
                <a:gd name="G11" fmla="?: G10 G8 0"/>
                <a:gd name="G12" fmla="?: G10 G7 21600"/>
                <a:gd name="T0" fmla="*/ 20174 w 21600"/>
                <a:gd name="T1" fmla="*/ 10800 h 21600"/>
                <a:gd name="T2" fmla="*/ 10800 w 21600"/>
                <a:gd name="T3" fmla="*/ 21600 h 21600"/>
                <a:gd name="T4" fmla="*/ 1426 w 21600"/>
                <a:gd name="T5" fmla="*/ 10800 h 21600"/>
                <a:gd name="T6" fmla="*/ 10800 w 21600"/>
                <a:gd name="T7" fmla="*/ 0 h 21600"/>
                <a:gd name="T8" fmla="*/ 3226 w 21600"/>
                <a:gd name="T9" fmla="*/ 3226 h 21600"/>
                <a:gd name="T10" fmla="*/ 18374 w 21600"/>
                <a:gd name="T11" fmla="*/ 183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852" y="21600"/>
                  </a:lnTo>
                  <a:lnTo>
                    <a:pt x="1874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4599" name="Group 23"/>
          <p:cNvGrpSpPr>
            <a:grpSpLocks/>
          </p:cNvGrpSpPr>
          <p:nvPr/>
        </p:nvGrpSpPr>
        <p:grpSpPr bwMode="auto">
          <a:xfrm>
            <a:off x="5651500" y="2997200"/>
            <a:ext cx="287338" cy="288925"/>
            <a:chOff x="1202" y="1979"/>
            <a:chExt cx="1633" cy="1542"/>
          </a:xfrm>
        </p:grpSpPr>
        <p:sp>
          <p:nvSpPr>
            <p:cNvPr id="24600" name="Oval 24"/>
            <p:cNvSpPr>
              <a:spLocks noChangeArrowheads="1"/>
            </p:cNvSpPr>
            <p:nvPr/>
          </p:nvSpPr>
          <p:spPr bwMode="auto">
            <a:xfrm>
              <a:off x="1202" y="1979"/>
              <a:ext cx="1633" cy="1542"/>
            </a:xfrm>
            <a:prstGeom prst="ellipse">
              <a:avLst/>
            </a:prstGeom>
            <a:solidFill>
              <a:srgbClr val="66FFFF">
                <a:alpha val="30000"/>
              </a:srgbClr>
            </a:solidFill>
            <a:ln w="44450" algn="ctr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601" name="AutoShape 25"/>
            <p:cNvSpPr>
              <a:spLocks noChangeArrowheads="1"/>
            </p:cNvSpPr>
            <p:nvPr/>
          </p:nvSpPr>
          <p:spPr bwMode="auto">
            <a:xfrm rot="1069601">
              <a:off x="1927" y="2296"/>
              <a:ext cx="409" cy="227"/>
            </a:xfrm>
            <a:custGeom>
              <a:avLst/>
              <a:gdLst>
                <a:gd name="G0" fmla="+- 2852 0 0"/>
                <a:gd name="G1" fmla="+- 21600 0 2852"/>
                <a:gd name="G2" fmla="*/ 2852 1 2"/>
                <a:gd name="G3" fmla="+- 21600 0 G2"/>
                <a:gd name="G4" fmla="+/ 2852 21600 2"/>
                <a:gd name="G5" fmla="+/ G1 0 2"/>
                <a:gd name="G6" fmla="*/ 21600 21600 2852"/>
                <a:gd name="G7" fmla="*/ G6 1 2"/>
                <a:gd name="G8" fmla="+- 21600 0 G7"/>
                <a:gd name="G9" fmla="*/ 21600 1 2"/>
                <a:gd name="G10" fmla="+- 2852 0 G9"/>
                <a:gd name="G11" fmla="?: G10 G8 0"/>
                <a:gd name="G12" fmla="?: G10 G7 21600"/>
                <a:gd name="T0" fmla="*/ 20174 w 21600"/>
                <a:gd name="T1" fmla="*/ 10800 h 21600"/>
                <a:gd name="T2" fmla="*/ 10800 w 21600"/>
                <a:gd name="T3" fmla="*/ 21600 h 21600"/>
                <a:gd name="T4" fmla="*/ 1426 w 21600"/>
                <a:gd name="T5" fmla="*/ 10800 h 21600"/>
                <a:gd name="T6" fmla="*/ 10800 w 21600"/>
                <a:gd name="T7" fmla="*/ 0 h 21600"/>
                <a:gd name="T8" fmla="*/ 3226 w 21600"/>
                <a:gd name="T9" fmla="*/ 3226 h 21600"/>
                <a:gd name="T10" fmla="*/ 18374 w 21600"/>
                <a:gd name="T11" fmla="*/ 183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852" y="21600"/>
                  </a:lnTo>
                  <a:lnTo>
                    <a:pt x="1874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4602" name="Group 26"/>
          <p:cNvGrpSpPr>
            <a:grpSpLocks/>
          </p:cNvGrpSpPr>
          <p:nvPr/>
        </p:nvGrpSpPr>
        <p:grpSpPr bwMode="auto">
          <a:xfrm>
            <a:off x="6227763" y="2060575"/>
            <a:ext cx="287337" cy="288925"/>
            <a:chOff x="1202" y="1979"/>
            <a:chExt cx="1633" cy="1542"/>
          </a:xfrm>
        </p:grpSpPr>
        <p:sp>
          <p:nvSpPr>
            <p:cNvPr id="24603" name="Oval 27"/>
            <p:cNvSpPr>
              <a:spLocks noChangeArrowheads="1"/>
            </p:cNvSpPr>
            <p:nvPr/>
          </p:nvSpPr>
          <p:spPr bwMode="auto">
            <a:xfrm>
              <a:off x="1202" y="1979"/>
              <a:ext cx="1633" cy="1542"/>
            </a:xfrm>
            <a:prstGeom prst="ellipse">
              <a:avLst/>
            </a:prstGeom>
            <a:solidFill>
              <a:srgbClr val="66FFFF">
                <a:alpha val="30000"/>
              </a:srgbClr>
            </a:solidFill>
            <a:ln w="44450" algn="ctr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604" name="AutoShape 28"/>
            <p:cNvSpPr>
              <a:spLocks noChangeArrowheads="1"/>
            </p:cNvSpPr>
            <p:nvPr/>
          </p:nvSpPr>
          <p:spPr bwMode="auto">
            <a:xfrm rot="1069601">
              <a:off x="1927" y="2296"/>
              <a:ext cx="409" cy="227"/>
            </a:xfrm>
            <a:custGeom>
              <a:avLst/>
              <a:gdLst>
                <a:gd name="G0" fmla="+- 2852 0 0"/>
                <a:gd name="G1" fmla="+- 21600 0 2852"/>
                <a:gd name="G2" fmla="*/ 2852 1 2"/>
                <a:gd name="G3" fmla="+- 21600 0 G2"/>
                <a:gd name="G4" fmla="+/ 2852 21600 2"/>
                <a:gd name="G5" fmla="+/ G1 0 2"/>
                <a:gd name="G6" fmla="*/ 21600 21600 2852"/>
                <a:gd name="G7" fmla="*/ G6 1 2"/>
                <a:gd name="G8" fmla="+- 21600 0 G7"/>
                <a:gd name="G9" fmla="*/ 21600 1 2"/>
                <a:gd name="G10" fmla="+- 2852 0 G9"/>
                <a:gd name="G11" fmla="?: G10 G8 0"/>
                <a:gd name="G12" fmla="?: G10 G7 21600"/>
                <a:gd name="T0" fmla="*/ 20174 w 21600"/>
                <a:gd name="T1" fmla="*/ 10800 h 21600"/>
                <a:gd name="T2" fmla="*/ 10800 w 21600"/>
                <a:gd name="T3" fmla="*/ 21600 h 21600"/>
                <a:gd name="T4" fmla="*/ 1426 w 21600"/>
                <a:gd name="T5" fmla="*/ 10800 h 21600"/>
                <a:gd name="T6" fmla="*/ 10800 w 21600"/>
                <a:gd name="T7" fmla="*/ 0 h 21600"/>
                <a:gd name="T8" fmla="*/ 3226 w 21600"/>
                <a:gd name="T9" fmla="*/ 3226 h 21600"/>
                <a:gd name="T10" fmla="*/ 18374 w 21600"/>
                <a:gd name="T11" fmla="*/ 183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852" y="21600"/>
                  </a:lnTo>
                  <a:lnTo>
                    <a:pt x="1874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4605" name="Group 29"/>
          <p:cNvGrpSpPr>
            <a:grpSpLocks/>
          </p:cNvGrpSpPr>
          <p:nvPr/>
        </p:nvGrpSpPr>
        <p:grpSpPr bwMode="auto">
          <a:xfrm>
            <a:off x="4932363" y="2852738"/>
            <a:ext cx="287337" cy="288925"/>
            <a:chOff x="1202" y="1979"/>
            <a:chExt cx="1633" cy="1542"/>
          </a:xfrm>
        </p:grpSpPr>
        <p:sp>
          <p:nvSpPr>
            <p:cNvPr id="24606" name="Oval 30"/>
            <p:cNvSpPr>
              <a:spLocks noChangeArrowheads="1"/>
            </p:cNvSpPr>
            <p:nvPr/>
          </p:nvSpPr>
          <p:spPr bwMode="auto">
            <a:xfrm>
              <a:off x="1202" y="1979"/>
              <a:ext cx="1633" cy="1542"/>
            </a:xfrm>
            <a:prstGeom prst="ellipse">
              <a:avLst/>
            </a:prstGeom>
            <a:solidFill>
              <a:srgbClr val="66FFFF">
                <a:alpha val="30000"/>
              </a:srgbClr>
            </a:solidFill>
            <a:ln w="44450" algn="ctr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607" name="AutoShape 31"/>
            <p:cNvSpPr>
              <a:spLocks noChangeArrowheads="1"/>
            </p:cNvSpPr>
            <p:nvPr/>
          </p:nvSpPr>
          <p:spPr bwMode="auto">
            <a:xfrm rot="1069601">
              <a:off x="1927" y="2296"/>
              <a:ext cx="409" cy="227"/>
            </a:xfrm>
            <a:custGeom>
              <a:avLst/>
              <a:gdLst>
                <a:gd name="G0" fmla="+- 2852 0 0"/>
                <a:gd name="G1" fmla="+- 21600 0 2852"/>
                <a:gd name="G2" fmla="*/ 2852 1 2"/>
                <a:gd name="G3" fmla="+- 21600 0 G2"/>
                <a:gd name="G4" fmla="+/ 2852 21600 2"/>
                <a:gd name="G5" fmla="+/ G1 0 2"/>
                <a:gd name="G6" fmla="*/ 21600 21600 2852"/>
                <a:gd name="G7" fmla="*/ G6 1 2"/>
                <a:gd name="G8" fmla="+- 21600 0 G7"/>
                <a:gd name="G9" fmla="*/ 21600 1 2"/>
                <a:gd name="G10" fmla="+- 2852 0 G9"/>
                <a:gd name="G11" fmla="?: G10 G8 0"/>
                <a:gd name="G12" fmla="?: G10 G7 21600"/>
                <a:gd name="T0" fmla="*/ 20174 w 21600"/>
                <a:gd name="T1" fmla="*/ 10800 h 21600"/>
                <a:gd name="T2" fmla="*/ 10800 w 21600"/>
                <a:gd name="T3" fmla="*/ 21600 h 21600"/>
                <a:gd name="T4" fmla="*/ 1426 w 21600"/>
                <a:gd name="T5" fmla="*/ 10800 h 21600"/>
                <a:gd name="T6" fmla="*/ 10800 w 21600"/>
                <a:gd name="T7" fmla="*/ 0 h 21600"/>
                <a:gd name="T8" fmla="*/ 3226 w 21600"/>
                <a:gd name="T9" fmla="*/ 3226 h 21600"/>
                <a:gd name="T10" fmla="*/ 18374 w 21600"/>
                <a:gd name="T11" fmla="*/ 183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852" y="21600"/>
                  </a:lnTo>
                  <a:lnTo>
                    <a:pt x="1874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4608" name="Group 32"/>
          <p:cNvGrpSpPr>
            <a:grpSpLocks/>
          </p:cNvGrpSpPr>
          <p:nvPr/>
        </p:nvGrpSpPr>
        <p:grpSpPr bwMode="auto">
          <a:xfrm>
            <a:off x="5435600" y="2781300"/>
            <a:ext cx="287338" cy="288925"/>
            <a:chOff x="1202" y="1979"/>
            <a:chExt cx="1633" cy="1542"/>
          </a:xfrm>
        </p:grpSpPr>
        <p:sp>
          <p:nvSpPr>
            <p:cNvPr id="24609" name="Oval 33"/>
            <p:cNvSpPr>
              <a:spLocks noChangeArrowheads="1"/>
            </p:cNvSpPr>
            <p:nvPr/>
          </p:nvSpPr>
          <p:spPr bwMode="auto">
            <a:xfrm>
              <a:off x="1202" y="1979"/>
              <a:ext cx="1633" cy="1542"/>
            </a:xfrm>
            <a:prstGeom prst="ellipse">
              <a:avLst/>
            </a:prstGeom>
            <a:solidFill>
              <a:srgbClr val="66FFFF">
                <a:alpha val="30000"/>
              </a:srgbClr>
            </a:solidFill>
            <a:ln w="44450" algn="ctr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610" name="AutoShape 34"/>
            <p:cNvSpPr>
              <a:spLocks noChangeArrowheads="1"/>
            </p:cNvSpPr>
            <p:nvPr/>
          </p:nvSpPr>
          <p:spPr bwMode="auto">
            <a:xfrm rot="1069601">
              <a:off x="1927" y="2296"/>
              <a:ext cx="409" cy="227"/>
            </a:xfrm>
            <a:custGeom>
              <a:avLst/>
              <a:gdLst>
                <a:gd name="G0" fmla="+- 2852 0 0"/>
                <a:gd name="G1" fmla="+- 21600 0 2852"/>
                <a:gd name="G2" fmla="*/ 2852 1 2"/>
                <a:gd name="G3" fmla="+- 21600 0 G2"/>
                <a:gd name="G4" fmla="+/ 2852 21600 2"/>
                <a:gd name="G5" fmla="+/ G1 0 2"/>
                <a:gd name="G6" fmla="*/ 21600 21600 2852"/>
                <a:gd name="G7" fmla="*/ G6 1 2"/>
                <a:gd name="G8" fmla="+- 21600 0 G7"/>
                <a:gd name="G9" fmla="*/ 21600 1 2"/>
                <a:gd name="G10" fmla="+- 2852 0 G9"/>
                <a:gd name="G11" fmla="?: G10 G8 0"/>
                <a:gd name="G12" fmla="?: G10 G7 21600"/>
                <a:gd name="T0" fmla="*/ 20174 w 21600"/>
                <a:gd name="T1" fmla="*/ 10800 h 21600"/>
                <a:gd name="T2" fmla="*/ 10800 w 21600"/>
                <a:gd name="T3" fmla="*/ 21600 h 21600"/>
                <a:gd name="T4" fmla="*/ 1426 w 21600"/>
                <a:gd name="T5" fmla="*/ 10800 h 21600"/>
                <a:gd name="T6" fmla="*/ 10800 w 21600"/>
                <a:gd name="T7" fmla="*/ 0 h 21600"/>
                <a:gd name="T8" fmla="*/ 3226 w 21600"/>
                <a:gd name="T9" fmla="*/ 3226 h 21600"/>
                <a:gd name="T10" fmla="*/ 18374 w 21600"/>
                <a:gd name="T11" fmla="*/ 183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852" y="21600"/>
                  </a:lnTo>
                  <a:lnTo>
                    <a:pt x="1874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4611" name="Group 35"/>
          <p:cNvGrpSpPr>
            <a:grpSpLocks/>
          </p:cNvGrpSpPr>
          <p:nvPr/>
        </p:nvGrpSpPr>
        <p:grpSpPr bwMode="auto">
          <a:xfrm>
            <a:off x="5651500" y="2997200"/>
            <a:ext cx="287338" cy="288925"/>
            <a:chOff x="1202" y="1979"/>
            <a:chExt cx="1633" cy="1542"/>
          </a:xfrm>
        </p:grpSpPr>
        <p:sp>
          <p:nvSpPr>
            <p:cNvPr id="24612" name="Oval 36"/>
            <p:cNvSpPr>
              <a:spLocks noChangeArrowheads="1"/>
            </p:cNvSpPr>
            <p:nvPr/>
          </p:nvSpPr>
          <p:spPr bwMode="auto">
            <a:xfrm>
              <a:off x="1202" y="1979"/>
              <a:ext cx="1633" cy="1542"/>
            </a:xfrm>
            <a:prstGeom prst="ellipse">
              <a:avLst/>
            </a:prstGeom>
            <a:solidFill>
              <a:srgbClr val="66FFFF">
                <a:alpha val="30000"/>
              </a:srgbClr>
            </a:solidFill>
            <a:ln w="44450" algn="ctr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613" name="AutoShape 37"/>
            <p:cNvSpPr>
              <a:spLocks noChangeArrowheads="1"/>
            </p:cNvSpPr>
            <p:nvPr/>
          </p:nvSpPr>
          <p:spPr bwMode="auto">
            <a:xfrm rot="1069601">
              <a:off x="1927" y="2296"/>
              <a:ext cx="409" cy="227"/>
            </a:xfrm>
            <a:custGeom>
              <a:avLst/>
              <a:gdLst>
                <a:gd name="G0" fmla="+- 2852 0 0"/>
                <a:gd name="G1" fmla="+- 21600 0 2852"/>
                <a:gd name="G2" fmla="*/ 2852 1 2"/>
                <a:gd name="G3" fmla="+- 21600 0 G2"/>
                <a:gd name="G4" fmla="+/ 2852 21600 2"/>
                <a:gd name="G5" fmla="+/ G1 0 2"/>
                <a:gd name="G6" fmla="*/ 21600 21600 2852"/>
                <a:gd name="G7" fmla="*/ G6 1 2"/>
                <a:gd name="G8" fmla="+- 21600 0 G7"/>
                <a:gd name="G9" fmla="*/ 21600 1 2"/>
                <a:gd name="G10" fmla="+- 2852 0 G9"/>
                <a:gd name="G11" fmla="?: G10 G8 0"/>
                <a:gd name="G12" fmla="?: G10 G7 21600"/>
                <a:gd name="T0" fmla="*/ 20174 w 21600"/>
                <a:gd name="T1" fmla="*/ 10800 h 21600"/>
                <a:gd name="T2" fmla="*/ 10800 w 21600"/>
                <a:gd name="T3" fmla="*/ 21600 h 21600"/>
                <a:gd name="T4" fmla="*/ 1426 w 21600"/>
                <a:gd name="T5" fmla="*/ 10800 h 21600"/>
                <a:gd name="T6" fmla="*/ 10800 w 21600"/>
                <a:gd name="T7" fmla="*/ 0 h 21600"/>
                <a:gd name="T8" fmla="*/ 3226 w 21600"/>
                <a:gd name="T9" fmla="*/ 3226 h 21600"/>
                <a:gd name="T10" fmla="*/ 18374 w 21600"/>
                <a:gd name="T11" fmla="*/ 183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852" y="21600"/>
                  </a:lnTo>
                  <a:lnTo>
                    <a:pt x="1874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4614" name="Group 38"/>
          <p:cNvGrpSpPr>
            <a:grpSpLocks/>
          </p:cNvGrpSpPr>
          <p:nvPr/>
        </p:nvGrpSpPr>
        <p:grpSpPr bwMode="auto">
          <a:xfrm>
            <a:off x="3995738" y="2565400"/>
            <a:ext cx="287337" cy="288925"/>
            <a:chOff x="1202" y="1979"/>
            <a:chExt cx="1633" cy="1542"/>
          </a:xfrm>
        </p:grpSpPr>
        <p:sp>
          <p:nvSpPr>
            <p:cNvPr id="24615" name="Oval 39"/>
            <p:cNvSpPr>
              <a:spLocks noChangeArrowheads="1"/>
            </p:cNvSpPr>
            <p:nvPr/>
          </p:nvSpPr>
          <p:spPr bwMode="auto">
            <a:xfrm>
              <a:off x="1202" y="1979"/>
              <a:ext cx="1633" cy="1542"/>
            </a:xfrm>
            <a:prstGeom prst="ellipse">
              <a:avLst/>
            </a:prstGeom>
            <a:solidFill>
              <a:srgbClr val="66FFFF">
                <a:alpha val="30000"/>
              </a:srgbClr>
            </a:solidFill>
            <a:ln w="44450" algn="ctr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616" name="AutoShape 40"/>
            <p:cNvSpPr>
              <a:spLocks noChangeArrowheads="1"/>
            </p:cNvSpPr>
            <p:nvPr/>
          </p:nvSpPr>
          <p:spPr bwMode="auto">
            <a:xfrm rot="1069601">
              <a:off x="1927" y="2296"/>
              <a:ext cx="409" cy="227"/>
            </a:xfrm>
            <a:custGeom>
              <a:avLst/>
              <a:gdLst>
                <a:gd name="G0" fmla="+- 2852 0 0"/>
                <a:gd name="G1" fmla="+- 21600 0 2852"/>
                <a:gd name="G2" fmla="*/ 2852 1 2"/>
                <a:gd name="G3" fmla="+- 21600 0 G2"/>
                <a:gd name="G4" fmla="+/ 2852 21600 2"/>
                <a:gd name="G5" fmla="+/ G1 0 2"/>
                <a:gd name="G6" fmla="*/ 21600 21600 2852"/>
                <a:gd name="G7" fmla="*/ G6 1 2"/>
                <a:gd name="G8" fmla="+- 21600 0 G7"/>
                <a:gd name="G9" fmla="*/ 21600 1 2"/>
                <a:gd name="G10" fmla="+- 2852 0 G9"/>
                <a:gd name="G11" fmla="?: G10 G8 0"/>
                <a:gd name="G12" fmla="?: G10 G7 21600"/>
                <a:gd name="T0" fmla="*/ 20174 w 21600"/>
                <a:gd name="T1" fmla="*/ 10800 h 21600"/>
                <a:gd name="T2" fmla="*/ 10800 w 21600"/>
                <a:gd name="T3" fmla="*/ 21600 h 21600"/>
                <a:gd name="T4" fmla="*/ 1426 w 21600"/>
                <a:gd name="T5" fmla="*/ 10800 h 21600"/>
                <a:gd name="T6" fmla="*/ 10800 w 21600"/>
                <a:gd name="T7" fmla="*/ 0 h 21600"/>
                <a:gd name="T8" fmla="*/ 3226 w 21600"/>
                <a:gd name="T9" fmla="*/ 3226 h 21600"/>
                <a:gd name="T10" fmla="*/ 18374 w 21600"/>
                <a:gd name="T11" fmla="*/ 183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852" y="21600"/>
                  </a:lnTo>
                  <a:lnTo>
                    <a:pt x="1874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4617" name="Group 41"/>
          <p:cNvGrpSpPr>
            <a:grpSpLocks/>
          </p:cNvGrpSpPr>
          <p:nvPr/>
        </p:nvGrpSpPr>
        <p:grpSpPr bwMode="auto">
          <a:xfrm>
            <a:off x="4716463" y="2060575"/>
            <a:ext cx="287337" cy="288925"/>
            <a:chOff x="1202" y="1979"/>
            <a:chExt cx="1633" cy="1542"/>
          </a:xfrm>
        </p:grpSpPr>
        <p:sp>
          <p:nvSpPr>
            <p:cNvPr id="24618" name="Oval 42"/>
            <p:cNvSpPr>
              <a:spLocks noChangeArrowheads="1"/>
            </p:cNvSpPr>
            <p:nvPr/>
          </p:nvSpPr>
          <p:spPr bwMode="auto">
            <a:xfrm>
              <a:off x="1202" y="1979"/>
              <a:ext cx="1633" cy="1542"/>
            </a:xfrm>
            <a:prstGeom prst="ellipse">
              <a:avLst/>
            </a:prstGeom>
            <a:solidFill>
              <a:srgbClr val="66FFFF">
                <a:alpha val="30000"/>
              </a:srgbClr>
            </a:solidFill>
            <a:ln w="44450" algn="ctr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619" name="AutoShape 43"/>
            <p:cNvSpPr>
              <a:spLocks noChangeArrowheads="1"/>
            </p:cNvSpPr>
            <p:nvPr/>
          </p:nvSpPr>
          <p:spPr bwMode="auto">
            <a:xfrm rot="1069601">
              <a:off x="1927" y="2296"/>
              <a:ext cx="409" cy="227"/>
            </a:xfrm>
            <a:custGeom>
              <a:avLst/>
              <a:gdLst>
                <a:gd name="G0" fmla="+- 2852 0 0"/>
                <a:gd name="G1" fmla="+- 21600 0 2852"/>
                <a:gd name="G2" fmla="*/ 2852 1 2"/>
                <a:gd name="G3" fmla="+- 21600 0 G2"/>
                <a:gd name="G4" fmla="+/ 2852 21600 2"/>
                <a:gd name="G5" fmla="+/ G1 0 2"/>
                <a:gd name="G6" fmla="*/ 21600 21600 2852"/>
                <a:gd name="G7" fmla="*/ G6 1 2"/>
                <a:gd name="G8" fmla="+- 21600 0 G7"/>
                <a:gd name="G9" fmla="*/ 21600 1 2"/>
                <a:gd name="G10" fmla="+- 2852 0 G9"/>
                <a:gd name="G11" fmla="?: G10 G8 0"/>
                <a:gd name="G12" fmla="?: G10 G7 21600"/>
                <a:gd name="T0" fmla="*/ 20174 w 21600"/>
                <a:gd name="T1" fmla="*/ 10800 h 21600"/>
                <a:gd name="T2" fmla="*/ 10800 w 21600"/>
                <a:gd name="T3" fmla="*/ 21600 h 21600"/>
                <a:gd name="T4" fmla="*/ 1426 w 21600"/>
                <a:gd name="T5" fmla="*/ 10800 h 21600"/>
                <a:gd name="T6" fmla="*/ 10800 w 21600"/>
                <a:gd name="T7" fmla="*/ 0 h 21600"/>
                <a:gd name="T8" fmla="*/ 3226 w 21600"/>
                <a:gd name="T9" fmla="*/ 3226 h 21600"/>
                <a:gd name="T10" fmla="*/ 18374 w 21600"/>
                <a:gd name="T11" fmla="*/ 183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852" y="21600"/>
                  </a:lnTo>
                  <a:lnTo>
                    <a:pt x="1874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4620" name="Group 44"/>
          <p:cNvGrpSpPr>
            <a:grpSpLocks/>
          </p:cNvGrpSpPr>
          <p:nvPr/>
        </p:nvGrpSpPr>
        <p:grpSpPr bwMode="auto">
          <a:xfrm>
            <a:off x="3563938" y="2924175"/>
            <a:ext cx="287337" cy="288925"/>
            <a:chOff x="1202" y="1979"/>
            <a:chExt cx="1633" cy="1542"/>
          </a:xfrm>
        </p:grpSpPr>
        <p:sp>
          <p:nvSpPr>
            <p:cNvPr id="24621" name="Oval 45"/>
            <p:cNvSpPr>
              <a:spLocks noChangeArrowheads="1"/>
            </p:cNvSpPr>
            <p:nvPr/>
          </p:nvSpPr>
          <p:spPr bwMode="auto">
            <a:xfrm>
              <a:off x="1202" y="1979"/>
              <a:ext cx="1633" cy="1542"/>
            </a:xfrm>
            <a:prstGeom prst="ellipse">
              <a:avLst/>
            </a:prstGeom>
            <a:solidFill>
              <a:srgbClr val="66FFFF">
                <a:alpha val="30000"/>
              </a:srgbClr>
            </a:solidFill>
            <a:ln w="44450" algn="ctr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622" name="AutoShape 46"/>
            <p:cNvSpPr>
              <a:spLocks noChangeArrowheads="1"/>
            </p:cNvSpPr>
            <p:nvPr/>
          </p:nvSpPr>
          <p:spPr bwMode="auto">
            <a:xfrm rot="1069601">
              <a:off x="1927" y="2296"/>
              <a:ext cx="409" cy="227"/>
            </a:xfrm>
            <a:custGeom>
              <a:avLst/>
              <a:gdLst>
                <a:gd name="G0" fmla="+- 2852 0 0"/>
                <a:gd name="G1" fmla="+- 21600 0 2852"/>
                <a:gd name="G2" fmla="*/ 2852 1 2"/>
                <a:gd name="G3" fmla="+- 21600 0 G2"/>
                <a:gd name="G4" fmla="+/ 2852 21600 2"/>
                <a:gd name="G5" fmla="+/ G1 0 2"/>
                <a:gd name="G6" fmla="*/ 21600 21600 2852"/>
                <a:gd name="G7" fmla="*/ G6 1 2"/>
                <a:gd name="G8" fmla="+- 21600 0 G7"/>
                <a:gd name="G9" fmla="*/ 21600 1 2"/>
                <a:gd name="G10" fmla="+- 2852 0 G9"/>
                <a:gd name="G11" fmla="?: G10 G8 0"/>
                <a:gd name="G12" fmla="?: G10 G7 21600"/>
                <a:gd name="T0" fmla="*/ 20174 w 21600"/>
                <a:gd name="T1" fmla="*/ 10800 h 21600"/>
                <a:gd name="T2" fmla="*/ 10800 w 21600"/>
                <a:gd name="T3" fmla="*/ 21600 h 21600"/>
                <a:gd name="T4" fmla="*/ 1426 w 21600"/>
                <a:gd name="T5" fmla="*/ 10800 h 21600"/>
                <a:gd name="T6" fmla="*/ 10800 w 21600"/>
                <a:gd name="T7" fmla="*/ 0 h 21600"/>
                <a:gd name="T8" fmla="*/ 3226 w 21600"/>
                <a:gd name="T9" fmla="*/ 3226 h 21600"/>
                <a:gd name="T10" fmla="*/ 18374 w 21600"/>
                <a:gd name="T11" fmla="*/ 183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852" y="21600"/>
                  </a:lnTo>
                  <a:lnTo>
                    <a:pt x="1874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4623" name="Group 47"/>
          <p:cNvGrpSpPr>
            <a:grpSpLocks/>
          </p:cNvGrpSpPr>
          <p:nvPr/>
        </p:nvGrpSpPr>
        <p:grpSpPr bwMode="auto">
          <a:xfrm>
            <a:off x="4140200" y="1628775"/>
            <a:ext cx="287338" cy="288925"/>
            <a:chOff x="1202" y="1979"/>
            <a:chExt cx="1633" cy="1542"/>
          </a:xfrm>
        </p:grpSpPr>
        <p:sp>
          <p:nvSpPr>
            <p:cNvPr id="24624" name="Oval 48"/>
            <p:cNvSpPr>
              <a:spLocks noChangeArrowheads="1"/>
            </p:cNvSpPr>
            <p:nvPr/>
          </p:nvSpPr>
          <p:spPr bwMode="auto">
            <a:xfrm>
              <a:off x="1202" y="1979"/>
              <a:ext cx="1633" cy="1542"/>
            </a:xfrm>
            <a:prstGeom prst="ellipse">
              <a:avLst/>
            </a:prstGeom>
            <a:solidFill>
              <a:srgbClr val="66FFFF">
                <a:alpha val="30000"/>
              </a:srgbClr>
            </a:solidFill>
            <a:ln w="44450" algn="ctr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625" name="AutoShape 49"/>
            <p:cNvSpPr>
              <a:spLocks noChangeArrowheads="1"/>
            </p:cNvSpPr>
            <p:nvPr/>
          </p:nvSpPr>
          <p:spPr bwMode="auto">
            <a:xfrm rot="1069601">
              <a:off x="1927" y="2296"/>
              <a:ext cx="409" cy="227"/>
            </a:xfrm>
            <a:custGeom>
              <a:avLst/>
              <a:gdLst>
                <a:gd name="G0" fmla="+- 2852 0 0"/>
                <a:gd name="G1" fmla="+- 21600 0 2852"/>
                <a:gd name="G2" fmla="*/ 2852 1 2"/>
                <a:gd name="G3" fmla="+- 21600 0 G2"/>
                <a:gd name="G4" fmla="+/ 2852 21600 2"/>
                <a:gd name="G5" fmla="+/ G1 0 2"/>
                <a:gd name="G6" fmla="*/ 21600 21600 2852"/>
                <a:gd name="G7" fmla="*/ G6 1 2"/>
                <a:gd name="G8" fmla="+- 21600 0 G7"/>
                <a:gd name="G9" fmla="*/ 21600 1 2"/>
                <a:gd name="G10" fmla="+- 2852 0 G9"/>
                <a:gd name="G11" fmla="?: G10 G8 0"/>
                <a:gd name="G12" fmla="?: G10 G7 21600"/>
                <a:gd name="T0" fmla="*/ 20174 w 21600"/>
                <a:gd name="T1" fmla="*/ 10800 h 21600"/>
                <a:gd name="T2" fmla="*/ 10800 w 21600"/>
                <a:gd name="T3" fmla="*/ 21600 h 21600"/>
                <a:gd name="T4" fmla="*/ 1426 w 21600"/>
                <a:gd name="T5" fmla="*/ 10800 h 21600"/>
                <a:gd name="T6" fmla="*/ 10800 w 21600"/>
                <a:gd name="T7" fmla="*/ 0 h 21600"/>
                <a:gd name="T8" fmla="*/ 3226 w 21600"/>
                <a:gd name="T9" fmla="*/ 3226 h 21600"/>
                <a:gd name="T10" fmla="*/ 18374 w 21600"/>
                <a:gd name="T11" fmla="*/ 183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852" y="21600"/>
                  </a:lnTo>
                  <a:lnTo>
                    <a:pt x="1874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4626" name="Group 50"/>
          <p:cNvGrpSpPr>
            <a:grpSpLocks/>
          </p:cNvGrpSpPr>
          <p:nvPr/>
        </p:nvGrpSpPr>
        <p:grpSpPr bwMode="auto">
          <a:xfrm>
            <a:off x="3851275" y="2997200"/>
            <a:ext cx="287338" cy="288925"/>
            <a:chOff x="1202" y="1979"/>
            <a:chExt cx="1633" cy="1542"/>
          </a:xfrm>
        </p:grpSpPr>
        <p:sp>
          <p:nvSpPr>
            <p:cNvPr id="24627" name="Oval 51"/>
            <p:cNvSpPr>
              <a:spLocks noChangeArrowheads="1"/>
            </p:cNvSpPr>
            <p:nvPr/>
          </p:nvSpPr>
          <p:spPr bwMode="auto">
            <a:xfrm>
              <a:off x="1202" y="1979"/>
              <a:ext cx="1633" cy="1542"/>
            </a:xfrm>
            <a:prstGeom prst="ellipse">
              <a:avLst/>
            </a:prstGeom>
            <a:solidFill>
              <a:srgbClr val="66FFFF">
                <a:alpha val="30000"/>
              </a:srgbClr>
            </a:solidFill>
            <a:ln w="44450" algn="ctr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628" name="AutoShape 52"/>
            <p:cNvSpPr>
              <a:spLocks noChangeArrowheads="1"/>
            </p:cNvSpPr>
            <p:nvPr/>
          </p:nvSpPr>
          <p:spPr bwMode="auto">
            <a:xfrm rot="1069601">
              <a:off x="1927" y="2296"/>
              <a:ext cx="409" cy="227"/>
            </a:xfrm>
            <a:custGeom>
              <a:avLst/>
              <a:gdLst>
                <a:gd name="G0" fmla="+- 2852 0 0"/>
                <a:gd name="G1" fmla="+- 21600 0 2852"/>
                <a:gd name="G2" fmla="*/ 2852 1 2"/>
                <a:gd name="G3" fmla="+- 21600 0 G2"/>
                <a:gd name="G4" fmla="+/ 2852 21600 2"/>
                <a:gd name="G5" fmla="+/ G1 0 2"/>
                <a:gd name="G6" fmla="*/ 21600 21600 2852"/>
                <a:gd name="G7" fmla="*/ G6 1 2"/>
                <a:gd name="G8" fmla="+- 21600 0 G7"/>
                <a:gd name="G9" fmla="*/ 21600 1 2"/>
                <a:gd name="G10" fmla="+- 2852 0 G9"/>
                <a:gd name="G11" fmla="?: G10 G8 0"/>
                <a:gd name="G12" fmla="?: G10 G7 21600"/>
                <a:gd name="T0" fmla="*/ 20174 w 21600"/>
                <a:gd name="T1" fmla="*/ 10800 h 21600"/>
                <a:gd name="T2" fmla="*/ 10800 w 21600"/>
                <a:gd name="T3" fmla="*/ 21600 h 21600"/>
                <a:gd name="T4" fmla="*/ 1426 w 21600"/>
                <a:gd name="T5" fmla="*/ 10800 h 21600"/>
                <a:gd name="T6" fmla="*/ 10800 w 21600"/>
                <a:gd name="T7" fmla="*/ 0 h 21600"/>
                <a:gd name="T8" fmla="*/ 3226 w 21600"/>
                <a:gd name="T9" fmla="*/ 3226 h 21600"/>
                <a:gd name="T10" fmla="*/ 18374 w 21600"/>
                <a:gd name="T11" fmla="*/ 183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852" y="21600"/>
                  </a:lnTo>
                  <a:lnTo>
                    <a:pt x="1874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4629" name="Group 53"/>
          <p:cNvGrpSpPr>
            <a:grpSpLocks/>
          </p:cNvGrpSpPr>
          <p:nvPr/>
        </p:nvGrpSpPr>
        <p:grpSpPr bwMode="auto">
          <a:xfrm>
            <a:off x="3348038" y="1628775"/>
            <a:ext cx="792162" cy="720725"/>
            <a:chOff x="1202" y="1979"/>
            <a:chExt cx="1633" cy="1542"/>
          </a:xfrm>
        </p:grpSpPr>
        <p:sp>
          <p:nvSpPr>
            <p:cNvPr id="24630" name="Oval 54"/>
            <p:cNvSpPr>
              <a:spLocks noChangeArrowheads="1"/>
            </p:cNvSpPr>
            <p:nvPr/>
          </p:nvSpPr>
          <p:spPr bwMode="auto">
            <a:xfrm>
              <a:off x="1202" y="1979"/>
              <a:ext cx="1633" cy="1542"/>
            </a:xfrm>
            <a:prstGeom prst="ellipse">
              <a:avLst/>
            </a:prstGeom>
            <a:solidFill>
              <a:srgbClr val="66FFFF">
                <a:alpha val="30000"/>
              </a:srgbClr>
            </a:solidFill>
            <a:ln w="9525" algn="ctr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631" name="AutoShape 55"/>
            <p:cNvSpPr>
              <a:spLocks noChangeArrowheads="1"/>
            </p:cNvSpPr>
            <p:nvPr/>
          </p:nvSpPr>
          <p:spPr bwMode="auto">
            <a:xfrm rot="1069601">
              <a:off x="1927" y="2296"/>
              <a:ext cx="409" cy="227"/>
            </a:xfrm>
            <a:custGeom>
              <a:avLst/>
              <a:gdLst>
                <a:gd name="G0" fmla="+- 2852 0 0"/>
                <a:gd name="G1" fmla="+- 21600 0 2852"/>
                <a:gd name="G2" fmla="*/ 2852 1 2"/>
                <a:gd name="G3" fmla="+- 21600 0 G2"/>
                <a:gd name="G4" fmla="+/ 2852 21600 2"/>
                <a:gd name="G5" fmla="+/ G1 0 2"/>
                <a:gd name="G6" fmla="*/ 21600 21600 2852"/>
                <a:gd name="G7" fmla="*/ G6 1 2"/>
                <a:gd name="G8" fmla="+- 21600 0 G7"/>
                <a:gd name="G9" fmla="*/ 21600 1 2"/>
                <a:gd name="G10" fmla="+- 2852 0 G9"/>
                <a:gd name="G11" fmla="?: G10 G8 0"/>
                <a:gd name="G12" fmla="?: G10 G7 21600"/>
                <a:gd name="T0" fmla="*/ 20174 w 21600"/>
                <a:gd name="T1" fmla="*/ 10800 h 21600"/>
                <a:gd name="T2" fmla="*/ 10800 w 21600"/>
                <a:gd name="T3" fmla="*/ 21600 h 21600"/>
                <a:gd name="T4" fmla="*/ 1426 w 21600"/>
                <a:gd name="T5" fmla="*/ 10800 h 21600"/>
                <a:gd name="T6" fmla="*/ 10800 w 21600"/>
                <a:gd name="T7" fmla="*/ 0 h 21600"/>
                <a:gd name="T8" fmla="*/ 3226 w 21600"/>
                <a:gd name="T9" fmla="*/ 3226 h 21600"/>
                <a:gd name="T10" fmla="*/ 18374 w 21600"/>
                <a:gd name="T11" fmla="*/ 183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852" y="21600"/>
                  </a:lnTo>
                  <a:lnTo>
                    <a:pt x="1874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4635" name="Group 59"/>
          <p:cNvGrpSpPr>
            <a:grpSpLocks/>
          </p:cNvGrpSpPr>
          <p:nvPr/>
        </p:nvGrpSpPr>
        <p:grpSpPr bwMode="auto">
          <a:xfrm>
            <a:off x="5867400" y="2852738"/>
            <a:ext cx="287338" cy="288925"/>
            <a:chOff x="1202" y="1979"/>
            <a:chExt cx="1633" cy="1542"/>
          </a:xfrm>
        </p:grpSpPr>
        <p:sp>
          <p:nvSpPr>
            <p:cNvPr id="24636" name="Oval 60"/>
            <p:cNvSpPr>
              <a:spLocks noChangeArrowheads="1"/>
            </p:cNvSpPr>
            <p:nvPr/>
          </p:nvSpPr>
          <p:spPr bwMode="auto">
            <a:xfrm>
              <a:off x="1202" y="1979"/>
              <a:ext cx="1633" cy="1542"/>
            </a:xfrm>
            <a:prstGeom prst="ellipse">
              <a:avLst/>
            </a:prstGeom>
            <a:solidFill>
              <a:srgbClr val="66FFFF">
                <a:alpha val="30000"/>
              </a:srgbClr>
            </a:solidFill>
            <a:ln w="44450" algn="ctr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637" name="AutoShape 61"/>
            <p:cNvSpPr>
              <a:spLocks noChangeArrowheads="1"/>
            </p:cNvSpPr>
            <p:nvPr/>
          </p:nvSpPr>
          <p:spPr bwMode="auto">
            <a:xfrm rot="1069601">
              <a:off x="1927" y="2296"/>
              <a:ext cx="409" cy="227"/>
            </a:xfrm>
            <a:custGeom>
              <a:avLst/>
              <a:gdLst>
                <a:gd name="G0" fmla="+- 2852 0 0"/>
                <a:gd name="G1" fmla="+- 21600 0 2852"/>
                <a:gd name="G2" fmla="*/ 2852 1 2"/>
                <a:gd name="G3" fmla="+- 21600 0 G2"/>
                <a:gd name="G4" fmla="+/ 2852 21600 2"/>
                <a:gd name="G5" fmla="+/ G1 0 2"/>
                <a:gd name="G6" fmla="*/ 21600 21600 2852"/>
                <a:gd name="G7" fmla="*/ G6 1 2"/>
                <a:gd name="G8" fmla="+- 21600 0 G7"/>
                <a:gd name="G9" fmla="*/ 21600 1 2"/>
                <a:gd name="G10" fmla="+- 2852 0 G9"/>
                <a:gd name="G11" fmla="?: G10 G8 0"/>
                <a:gd name="G12" fmla="?: G10 G7 21600"/>
                <a:gd name="T0" fmla="*/ 20174 w 21600"/>
                <a:gd name="T1" fmla="*/ 10800 h 21600"/>
                <a:gd name="T2" fmla="*/ 10800 w 21600"/>
                <a:gd name="T3" fmla="*/ 21600 h 21600"/>
                <a:gd name="T4" fmla="*/ 1426 w 21600"/>
                <a:gd name="T5" fmla="*/ 10800 h 21600"/>
                <a:gd name="T6" fmla="*/ 10800 w 21600"/>
                <a:gd name="T7" fmla="*/ 0 h 21600"/>
                <a:gd name="T8" fmla="*/ 3226 w 21600"/>
                <a:gd name="T9" fmla="*/ 3226 h 21600"/>
                <a:gd name="T10" fmla="*/ 18374 w 21600"/>
                <a:gd name="T11" fmla="*/ 183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852" y="21600"/>
                  </a:lnTo>
                  <a:lnTo>
                    <a:pt x="1874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4638" name="Group 62"/>
          <p:cNvGrpSpPr>
            <a:grpSpLocks/>
          </p:cNvGrpSpPr>
          <p:nvPr/>
        </p:nvGrpSpPr>
        <p:grpSpPr bwMode="auto">
          <a:xfrm>
            <a:off x="3924300" y="2781300"/>
            <a:ext cx="719138" cy="647700"/>
            <a:chOff x="1202" y="1979"/>
            <a:chExt cx="1633" cy="1542"/>
          </a:xfrm>
        </p:grpSpPr>
        <p:sp>
          <p:nvSpPr>
            <p:cNvPr id="24639" name="Oval 63"/>
            <p:cNvSpPr>
              <a:spLocks noChangeArrowheads="1"/>
            </p:cNvSpPr>
            <p:nvPr/>
          </p:nvSpPr>
          <p:spPr bwMode="auto">
            <a:xfrm>
              <a:off x="1202" y="1979"/>
              <a:ext cx="1633" cy="1542"/>
            </a:xfrm>
            <a:prstGeom prst="ellipse">
              <a:avLst/>
            </a:prstGeom>
            <a:solidFill>
              <a:srgbClr val="66FFFF">
                <a:alpha val="30000"/>
              </a:srgbClr>
            </a:solidFill>
            <a:ln w="9525" algn="ctr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640" name="AutoShape 64"/>
            <p:cNvSpPr>
              <a:spLocks noChangeArrowheads="1"/>
            </p:cNvSpPr>
            <p:nvPr/>
          </p:nvSpPr>
          <p:spPr bwMode="auto">
            <a:xfrm rot="1069601">
              <a:off x="1927" y="2296"/>
              <a:ext cx="409" cy="227"/>
            </a:xfrm>
            <a:custGeom>
              <a:avLst/>
              <a:gdLst>
                <a:gd name="G0" fmla="+- 2852 0 0"/>
                <a:gd name="G1" fmla="+- 21600 0 2852"/>
                <a:gd name="G2" fmla="*/ 2852 1 2"/>
                <a:gd name="G3" fmla="+- 21600 0 G2"/>
                <a:gd name="G4" fmla="+/ 2852 21600 2"/>
                <a:gd name="G5" fmla="+/ G1 0 2"/>
                <a:gd name="G6" fmla="*/ 21600 21600 2852"/>
                <a:gd name="G7" fmla="*/ G6 1 2"/>
                <a:gd name="G8" fmla="+- 21600 0 G7"/>
                <a:gd name="G9" fmla="*/ 21600 1 2"/>
                <a:gd name="G10" fmla="+- 2852 0 G9"/>
                <a:gd name="G11" fmla="?: G10 G8 0"/>
                <a:gd name="G12" fmla="?: G10 G7 21600"/>
                <a:gd name="T0" fmla="*/ 20174 w 21600"/>
                <a:gd name="T1" fmla="*/ 10800 h 21600"/>
                <a:gd name="T2" fmla="*/ 10800 w 21600"/>
                <a:gd name="T3" fmla="*/ 21600 h 21600"/>
                <a:gd name="T4" fmla="*/ 1426 w 21600"/>
                <a:gd name="T5" fmla="*/ 10800 h 21600"/>
                <a:gd name="T6" fmla="*/ 10800 w 21600"/>
                <a:gd name="T7" fmla="*/ 0 h 21600"/>
                <a:gd name="T8" fmla="*/ 3226 w 21600"/>
                <a:gd name="T9" fmla="*/ 3226 h 21600"/>
                <a:gd name="T10" fmla="*/ 18374 w 21600"/>
                <a:gd name="T11" fmla="*/ 183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852" y="21600"/>
                  </a:lnTo>
                  <a:lnTo>
                    <a:pt x="1874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4641" name="Group 65"/>
          <p:cNvGrpSpPr>
            <a:grpSpLocks/>
          </p:cNvGrpSpPr>
          <p:nvPr/>
        </p:nvGrpSpPr>
        <p:grpSpPr bwMode="auto">
          <a:xfrm>
            <a:off x="5003800" y="2852738"/>
            <a:ext cx="576263" cy="576262"/>
            <a:chOff x="1202" y="1979"/>
            <a:chExt cx="1633" cy="1542"/>
          </a:xfrm>
        </p:grpSpPr>
        <p:sp>
          <p:nvSpPr>
            <p:cNvPr id="24642" name="Oval 66"/>
            <p:cNvSpPr>
              <a:spLocks noChangeArrowheads="1"/>
            </p:cNvSpPr>
            <p:nvPr/>
          </p:nvSpPr>
          <p:spPr bwMode="auto">
            <a:xfrm>
              <a:off x="1202" y="1979"/>
              <a:ext cx="1633" cy="1542"/>
            </a:xfrm>
            <a:prstGeom prst="ellipse">
              <a:avLst/>
            </a:prstGeom>
            <a:solidFill>
              <a:srgbClr val="66FFFF">
                <a:alpha val="30000"/>
              </a:srgbClr>
            </a:solidFill>
            <a:ln w="9525" algn="ctr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643" name="AutoShape 67"/>
            <p:cNvSpPr>
              <a:spLocks noChangeArrowheads="1"/>
            </p:cNvSpPr>
            <p:nvPr/>
          </p:nvSpPr>
          <p:spPr bwMode="auto">
            <a:xfrm rot="1069601">
              <a:off x="1927" y="2296"/>
              <a:ext cx="409" cy="227"/>
            </a:xfrm>
            <a:custGeom>
              <a:avLst/>
              <a:gdLst>
                <a:gd name="G0" fmla="+- 2852 0 0"/>
                <a:gd name="G1" fmla="+- 21600 0 2852"/>
                <a:gd name="G2" fmla="*/ 2852 1 2"/>
                <a:gd name="G3" fmla="+- 21600 0 G2"/>
                <a:gd name="G4" fmla="+/ 2852 21600 2"/>
                <a:gd name="G5" fmla="+/ G1 0 2"/>
                <a:gd name="G6" fmla="*/ 21600 21600 2852"/>
                <a:gd name="G7" fmla="*/ G6 1 2"/>
                <a:gd name="G8" fmla="+- 21600 0 G7"/>
                <a:gd name="G9" fmla="*/ 21600 1 2"/>
                <a:gd name="G10" fmla="+- 2852 0 G9"/>
                <a:gd name="G11" fmla="?: G10 G8 0"/>
                <a:gd name="G12" fmla="?: G10 G7 21600"/>
                <a:gd name="T0" fmla="*/ 20174 w 21600"/>
                <a:gd name="T1" fmla="*/ 10800 h 21600"/>
                <a:gd name="T2" fmla="*/ 10800 w 21600"/>
                <a:gd name="T3" fmla="*/ 21600 h 21600"/>
                <a:gd name="T4" fmla="*/ 1426 w 21600"/>
                <a:gd name="T5" fmla="*/ 10800 h 21600"/>
                <a:gd name="T6" fmla="*/ 10800 w 21600"/>
                <a:gd name="T7" fmla="*/ 0 h 21600"/>
                <a:gd name="T8" fmla="*/ 3226 w 21600"/>
                <a:gd name="T9" fmla="*/ 3226 h 21600"/>
                <a:gd name="T10" fmla="*/ 18374 w 21600"/>
                <a:gd name="T11" fmla="*/ 183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852" y="21600"/>
                  </a:lnTo>
                  <a:lnTo>
                    <a:pt x="1874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24644" name="Line 68"/>
          <p:cNvSpPr>
            <a:spLocks noChangeShapeType="1"/>
          </p:cNvSpPr>
          <p:nvPr/>
        </p:nvSpPr>
        <p:spPr bwMode="auto">
          <a:xfrm flipH="1">
            <a:off x="2771775" y="3213100"/>
            <a:ext cx="288925" cy="1444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4645" name="Line 69"/>
          <p:cNvSpPr>
            <a:spLocks noChangeShapeType="1"/>
          </p:cNvSpPr>
          <p:nvPr/>
        </p:nvSpPr>
        <p:spPr bwMode="auto">
          <a:xfrm flipH="1">
            <a:off x="3203575" y="3284538"/>
            <a:ext cx="288925" cy="14446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4646" name="Line 70"/>
          <p:cNvSpPr>
            <a:spLocks noChangeShapeType="1"/>
          </p:cNvSpPr>
          <p:nvPr/>
        </p:nvSpPr>
        <p:spPr bwMode="auto">
          <a:xfrm flipH="1">
            <a:off x="4572000" y="3141663"/>
            <a:ext cx="288925" cy="14446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4649" name="Rectangle 73"/>
          <p:cNvSpPr>
            <a:spLocks noChangeArrowheads="1"/>
          </p:cNvSpPr>
          <p:nvPr/>
        </p:nvSpPr>
        <p:spPr bwMode="auto">
          <a:xfrm>
            <a:off x="1042988" y="1628775"/>
            <a:ext cx="7262812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4650" name="Line 74"/>
          <p:cNvSpPr>
            <a:spLocks noChangeShapeType="1"/>
          </p:cNvSpPr>
          <p:nvPr/>
        </p:nvSpPr>
        <p:spPr bwMode="auto">
          <a:xfrm flipH="1">
            <a:off x="2555875" y="3429000"/>
            <a:ext cx="144463" cy="2159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4651" name="Line 75"/>
          <p:cNvSpPr>
            <a:spLocks noChangeShapeType="1"/>
          </p:cNvSpPr>
          <p:nvPr/>
        </p:nvSpPr>
        <p:spPr bwMode="auto">
          <a:xfrm>
            <a:off x="1979613" y="3429000"/>
            <a:ext cx="6264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4652" name="Line 76"/>
          <p:cNvSpPr>
            <a:spLocks noChangeShapeType="1"/>
          </p:cNvSpPr>
          <p:nvPr/>
        </p:nvSpPr>
        <p:spPr bwMode="auto">
          <a:xfrm flipH="1">
            <a:off x="4067175" y="3429000"/>
            <a:ext cx="144463" cy="2159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4653" name="Rectangle 77"/>
          <p:cNvSpPr>
            <a:spLocks noChangeArrowheads="1"/>
          </p:cNvSpPr>
          <p:nvPr/>
        </p:nvSpPr>
        <p:spPr bwMode="auto">
          <a:xfrm>
            <a:off x="1042988" y="3429000"/>
            <a:ext cx="7189787" cy="2159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altLang="nl-NL" sz="1800" dirty="0" err="1" smtClean="0"/>
              <a:t>Flammable</a:t>
            </a:r>
            <a:r>
              <a:rPr lang="nl-NL" altLang="nl-NL" sz="1800" dirty="0" smtClean="0"/>
              <a:t> liquid</a:t>
            </a:r>
            <a:endParaRPr lang="nl-NL" altLang="nl-NL" sz="1800" dirty="0"/>
          </a:p>
        </p:txBody>
      </p:sp>
      <p:grpSp>
        <p:nvGrpSpPr>
          <p:cNvPr id="24657" name="Group 81"/>
          <p:cNvGrpSpPr>
            <a:grpSpLocks/>
          </p:cNvGrpSpPr>
          <p:nvPr/>
        </p:nvGrpSpPr>
        <p:grpSpPr bwMode="auto">
          <a:xfrm>
            <a:off x="6084888" y="3068638"/>
            <a:ext cx="287337" cy="288925"/>
            <a:chOff x="1202" y="1979"/>
            <a:chExt cx="1633" cy="1542"/>
          </a:xfrm>
        </p:grpSpPr>
        <p:sp>
          <p:nvSpPr>
            <p:cNvPr id="24658" name="Oval 82"/>
            <p:cNvSpPr>
              <a:spLocks noChangeArrowheads="1"/>
            </p:cNvSpPr>
            <p:nvPr/>
          </p:nvSpPr>
          <p:spPr bwMode="auto">
            <a:xfrm>
              <a:off x="1202" y="1979"/>
              <a:ext cx="1633" cy="1542"/>
            </a:xfrm>
            <a:prstGeom prst="ellipse">
              <a:avLst/>
            </a:prstGeom>
            <a:solidFill>
              <a:srgbClr val="66FFFF">
                <a:alpha val="30000"/>
              </a:srgbClr>
            </a:solidFill>
            <a:ln w="44450" algn="ctr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659" name="AutoShape 83"/>
            <p:cNvSpPr>
              <a:spLocks noChangeArrowheads="1"/>
            </p:cNvSpPr>
            <p:nvPr/>
          </p:nvSpPr>
          <p:spPr bwMode="auto">
            <a:xfrm rot="1069601">
              <a:off x="1927" y="2296"/>
              <a:ext cx="409" cy="227"/>
            </a:xfrm>
            <a:custGeom>
              <a:avLst/>
              <a:gdLst>
                <a:gd name="G0" fmla="+- 2852 0 0"/>
                <a:gd name="G1" fmla="+- 21600 0 2852"/>
                <a:gd name="G2" fmla="*/ 2852 1 2"/>
                <a:gd name="G3" fmla="+- 21600 0 G2"/>
                <a:gd name="G4" fmla="+/ 2852 21600 2"/>
                <a:gd name="G5" fmla="+/ G1 0 2"/>
                <a:gd name="G6" fmla="*/ 21600 21600 2852"/>
                <a:gd name="G7" fmla="*/ G6 1 2"/>
                <a:gd name="G8" fmla="+- 21600 0 G7"/>
                <a:gd name="G9" fmla="*/ 21600 1 2"/>
                <a:gd name="G10" fmla="+- 2852 0 G9"/>
                <a:gd name="G11" fmla="?: G10 G8 0"/>
                <a:gd name="G12" fmla="?: G10 G7 21600"/>
                <a:gd name="T0" fmla="*/ 20174 w 21600"/>
                <a:gd name="T1" fmla="*/ 10800 h 21600"/>
                <a:gd name="T2" fmla="*/ 10800 w 21600"/>
                <a:gd name="T3" fmla="*/ 21600 h 21600"/>
                <a:gd name="T4" fmla="*/ 1426 w 21600"/>
                <a:gd name="T5" fmla="*/ 10800 h 21600"/>
                <a:gd name="T6" fmla="*/ 10800 w 21600"/>
                <a:gd name="T7" fmla="*/ 0 h 21600"/>
                <a:gd name="T8" fmla="*/ 3226 w 21600"/>
                <a:gd name="T9" fmla="*/ 3226 h 21600"/>
                <a:gd name="T10" fmla="*/ 18374 w 21600"/>
                <a:gd name="T11" fmla="*/ 183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852" y="21600"/>
                  </a:lnTo>
                  <a:lnTo>
                    <a:pt x="1874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24660" name="Rectangle 84"/>
          <p:cNvSpPr>
            <a:spLocks noChangeArrowheads="1"/>
          </p:cNvSpPr>
          <p:nvPr/>
        </p:nvSpPr>
        <p:spPr bwMode="auto">
          <a:xfrm>
            <a:off x="1116013" y="1268413"/>
            <a:ext cx="7380287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C3232B"/>
              </a:buClr>
              <a:buChar char="•"/>
              <a:defRPr sz="1600">
                <a:solidFill>
                  <a:srgbClr val="1F3F7C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ACEC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C3232B"/>
              </a:buClr>
              <a:buChar char="•"/>
              <a:defRPr sz="1200">
                <a:solidFill>
                  <a:srgbClr val="1F3F7C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ACEC"/>
              </a:buClr>
              <a:buFont typeface="Arial" charset="0"/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DE" altLang="nl-NL"/>
          </a:p>
        </p:txBody>
      </p:sp>
      <p:grpSp>
        <p:nvGrpSpPr>
          <p:cNvPr id="24661" name="Group 85"/>
          <p:cNvGrpSpPr>
            <a:grpSpLocks/>
          </p:cNvGrpSpPr>
          <p:nvPr/>
        </p:nvGrpSpPr>
        <p:grpSpPr bwMode="auto">
          <a:xfrm>
            <a:off x="6443663" y="3141663"/>
            <a:ext cx="288925" cy="287337"/>
            <a:chOff x="1202" y="1979"/>
            <a:chExt cx="1633" cy="1542"/>
          </a:xfrm>
        </p:grpSpPr>
        <p:sp>
          <p:nvSpPr>
            <p:cNvPr id="24662" name="Oval 86"/>
            <p:cNvSpPr>
              <a:spLocks noChangeArrowheads="1"/>
            </p:cNvSpPr>
            <p:nvPr/>
          </p:nvSpPr>
          <p:spPr bwMode="auto">
            <a:xfrm>
              <a:off x="1202" y="1979"/>
              <a:ext cx="1633" cy="1542"/>
            </a:xfrm>
            <a:prstGeom prst="ellipse">
              <a:avLst/>
            </a:prstGeom>
            <a:solidFill>
              <a:srgbClr val="66FFFF">
                <a:alpha val="30000"/>
              </a:srgbClr>
            </a:solidFill>
            <a:ln w="44450" algn="ctr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663" name="AutoShape 87"/>
            <p:cNvSpPr>
              <a:spLocks noChangeArrowheads="1"/>
            </p:cNvSpPr>
            <p:nvPr/>
          </p:nvSpPr>
          <p:spPr bwMode="auto">
            <a:xfrm rot="1069601">
              <a:off x="1927" y="2296"/>
              <a:ext cx="409" cy="227"/>
            </a:xfrm>
            <a:custGeom>
              <a:avLst/>
              <a:gdLst>
                <a:gd name="G0" fmla="+- 2852 0 0"/>
                <a:gd name="G1" fmla="+- 21600 0 2852"/>
                <a:gd name="G2" fmla="*/ 2852 1 2"/>
                <a:gd name="G3" fmla="+- 21600 0 G2"/>
                <a:gd name="G4" fmla="+/ 2852 21600 2"/>
                <a:gd name="G5" fmla="+/ G1 0 2"/>
                <a:gd name="G6" fmla="*/ 21600 21600 2852"/>
                <a:gd name="G7" fmla="*/ G6 1 2"/>
                <a:gd name="G8" fmla="+- 21600 0 G7"/>
                <a:gd name="G9" fmla="*/ 21600 1 2"/>
                <a:gd name="G10" fmla="+- 2852 0 G9"/>
                <a:gd name="G11" fmla="?: G10 G8 0"/>
                <a:gd name="G12" fmla="?: G10 G7 21600"/>
                <a:gd name="T0" fmla="*/ 20174 w 21600"/>
                <a:gd name="T1" fmla="*/ 10800 h 21600"/>
                <a:gd name="T2" fmla="*/ 10800 w 21600"/>
                <a:gd name="T3" fmla="*/ 21600 h 21600"/>
                <a:gd name="T4" fmla="*/ 1426 w 21600"/>
                <a:gd name="T5" fmla="*/ 10800 h 21600"/>
                <a:gd name="T6" fmla="*/ 10800 w 21600"/>
                <a:gd name="T7" fmla="*/ 0 h 21600"/>
                <a:gd name="T8" fmla="*/ 3226 w 21600"/>
                <a:gd name="T9" fmla="*/ 3226 h 21600"/>
                <a:gd name="T10" fmla="*/ 18374 w 21600"/>
                <a:gd name="T11" fmla="*/ 183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852" y="21600"/>
                  </a:lnTo>
                  <a:lnTo>
                    <a:pt x="1874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4664" name="Group 88"/>
          <p:cNvGrpSpPr>
            <a:grpSpLocks/>
          </p:cNvGrpSpPr>
          <p:nvPr/>
        </p:nvGrpSpPr>
        <p:grpSpPr bwMode="auto">
          <a:xfrm>
            <a:off x="6877050" y="2852738"/>
            <a:ext cx="288925" cy="287337"/>
            <a:chOff x="1202" y="1979"/>
            <a:chExt cx="1633" cy="1542"/>
          </a:xfrm>
        </p:grpSpPr>
        <p:sp>
          <p:nvSpPr>
            <p:cNvPr id="24665" name="Oval 89"/>
            <p:cNvSpPr>
              <a:spLocks noChangeArrowheads="1"/>
            </p:cNvSpPr>
            <p:nvPr/>
          </p:nvSpPr>
          <p:spPr bwMode="auto">
            <a:xfrm>
              <a:off x="1202" y="1979"/>
              <a:ext cx="1633" cy="1542"/>
            </a:xfrm>
            <a:prstGeom prst="ellipse">
              <a:avLst/>
            </a:prstGeom>
            <a:solidFill>
              <a:srgbClr val="66FFFF">
                <a:alpha val="30000"/>
              </a:srgbClr>
            </a:solidFill>
            <a:ln w="44450" algn="ctr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666" name="AutoShape 90"/>
            <p:cNvSpPr>
              <a:spLocks noChangeArrowheads="1"/>
            </p:cNvSpPr>
            <p:nvPr/>
          </p:nvSpPr>
          <p:spPr bwMode="auto">
            <a:xfrm rot="1069601">
              <a:off x="1927" y="2296"/>
              <a:ext cx="409" cy="227"/>
            </a:xfrm>
            <a:custGeom>
              <a:avLst/>
              <a:gdLst>
                <a:gd name="G0" fmla="+- 2852 0 0"/>
                <a:gd name="G1" fmla="+- 21600 0 2852"/>
                <a:gd name="G2" fmla="*/ 2852 1 2"/>
                <a:gd name="G3" fmla="+- 21600 0 G2"/>
                <a:gd name="G4" fmla="+/ 2852 21600 2"/>
                <a:gd name="G5" fmla="+/ G1 0 2"/>
                <a:gd name="G6" fmla="*/ 21600 21600 2852"/>
                <a:gd name="G7" fmla="*/ G6 1 2"/>
                <a:gd name="G8" fmla="+- 21600 0 G7"/>
                <a:gd name="G9" fmla="*/ 21600 1 2"/>
                <a:gd name="G10" fmla="+- 2852 0 G9"/>
                <a:gd name="G11" fmla="?: G10 G8 0"/>
                <a:gd name="G12" fmla="?: G10 G7 21600"/>
                <a:gd name="T0" fmla="*/ 20174 w 21600"/>
                <a:gd name="T1" fmla="*/ 10800 h 21600"/>
                <a:gd name="T2" fmla="*/ 10800 w 21600"/>
                <a:gd name="T3" fmla="*/ 21600 h 21600"/>
                <a:gd name="T4" fmla="*/ 1426 w 21600"/>
                <a:gd name="T5" fmla="*/ 10800 h 21600"/>
                <a:gd name="T6" fmla="*/ 10800 w 21600"/>
                <a:gd name="T7" fmla="*/ 0 h 21600"/>
                <a:gd name="T8" fmla="*/ 3226 w 21600"/>
                <a:gd name="T9" fmla="*/ 3226 h 21600"/>
                <a:gd name="T10" fmla="*/ 18374 w 21600"/>
                <a:gd name="T11" fmla="*/ 183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852" y="21600"/>
                  </a:lnTo>
                  <a:lnTo>
                    <a:pt x="1874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4667" name="Group 91"/>
          <p:cNvGrpSpPr>
            <a:grpSpLocks/>
          </p:cNvGrpSpPr>
          <p:nvPr/>
        </p:nvGrpSpPr>
        <p:grpSpPr bwMode="auto">
          <a:xfrm>
            <a:off x="6732588" y="3141663"/>
            <a:ext cx="288925" cy="287337"/>
            <a:chOff x="1202" y="1979"/>
            <a:chExt cx="1633" cy="1542"/>
          </a:xfrm>
        </p:grpSpPr>
        <p:sp>
          <p:nvSpPr>
            <p:cNvPr id="24668" name="Oval 92"/>
            <p:cNvSpPr>
              <a:spLocks noChangeArrowheads="1"/>
            </p:cNvSpPr>
            <p:nvPr/>
          </p:nvSpPr>
          <p:spPr bwMode="auto">
            <a:xfrm>
              <a:off x="1202" y="1979"/>
              <a:ext cx="1633" cy="1542"/>
            </a:xfrm>
            <a:prstGeom prst="ellipse">
              <a:avLst/>
            </a:prstGeom>
            <a:solidFill>
              <a:srgbClr val="66FFFF">
                <a:alpha val="30000"/>
              </a:srgbClr>
            </a:solidFill>
            <a:ln w="44450" algn="ctr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669" name="AutoShape 93"/>
            <p:cNvSpPr>
              <a:spLocks noChangeArrowheads="1"/>
            </p:cNvSpPr>
            <p:nvPr/>
          </p:nvSpPr>
          <p:spPr bwMode="auto">
            <a:xfrm rot="1069601">
              <a:off x="1927" y="2296"/>
              <a:ext cx="409" cy="227"/>
            </a:xfrm>
            <a:custGeom>
              <a:avLst/>
              <a:gdLst>
                <a:gd name="G0" fmla="+- 2852 0 0"/>
                <a:gd name="G1" fmla="+- 21600 0 2852"/>
                <a:gd name="G2" fmla="*/ 2852 1 2"/>
                <a:gd name="G3" fmla="+- 21600 0 G2"/>
                <a:gd name="G4" fmla="+/ 2852 21600 2"/>
                <a:gd name="G5" fmla="+/ G1 0 2"/>
                <a:gd name="G6" fmla="*/ 21600 21600 2852"/>
                <a:gd name="G7" fmla="*/ G6 1 2"/>
                <a:gd name="G8" fmla="+- 21600 0 G7"/>
                <a:gd name="G9" fmla="*/ 21600 1 2"/>
                <a:gd name="G10" fmla="+- 2852 0 G9"/>
                <a:gd name="G11" fmla="?: G10 G8 0"/>
                <a:gd name="G12" fmla="?: G10 G7 21600"/>
                <a:gd name="T0" fmla="*/ 20174 w 21600"/>
                <a:gd name="T1" fmla="*/ 10800 h 21600"/>
                <a:gd name="T2" fmla="*/ 10800 w 21600"/>
                <a:gd name="T3" fmla="*/ 21600 h 21600"/>
                <a:gd name="T4" fmla="*/ 1426 w 21600"/>
                <a:gd name="T5" fmla="*/ 10800 h 21600"/>
                <a:gd name="T6" fmla="*/ 10800 w 21600"/>
                <a:gd name="T7" fmla="*/ 0 h 21600"/>
                <a:gd name="T8" fmla="*/ 3226 w 21600"/>
                <a:gd name="T9" fmla="*/ 3226 h 21600"/>
                <a:gd name="T10" fmla="*/ 18374 w 21600"/>
                <a:gd name="T11" fmla="*/ 183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852" y="21600"/>
                  </a:lnTo>
                  <a:lnTo>
                    <a:pt x="1874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4670" name="Group 94"/>
          <p:cNvGrpSpPr>
            <a:grpSpLocks/>
          </p:cNvGrpSpPr>
          <p:nvPr/>
        </p:nvGrpSpPr>
        <p:grpSpPr bwMode="auto">
          <a:xfrm>
            <a:off x="7019925" y="3141663"/>
            <a:ext cx="288925" cy="287337"/>
            <a:chOff x="1202" y="1979"/>
            <a:chExt cx="1633" cy="1542"/>
          </a:xfrm>
        </p:grpSpPr>
        <p:sp>
          <p:nvSpPr>
            <p:cNvPr id="24671" name="Oval 95"/>
            <p:cNvSpPr>
              <a:spLocks noChangeArrowheads="1"/>
            </p:cNvSpPr>
            <p:nvPr/>
          </p:nvSpPr>
          <p:spPr bwMode="auto">
            <a:xfrm>
              <a:off x="1202" y="1979"/>
              <a:ext cx="1633" cy="1542"/>
            </a:xfrm>
            <a:prstGeom prst="ellipse">
              <a:avLst/>
            </a:prstGeom>
            <a:solidFill>
              <a:srgbClr val="66FFFF">
                <a:alpha val="30000"/>
              </a:srgbClr>
            </a:solidFill>
            <a:ln w="44450" algn="ctr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672" name="AutoShape 96"/>
            <p:cNvSpPr>
              <a:spLocks noChangeArrowheads="1"/>
            </p:cNvSpPr>
            <p:nvPr/>
          </p:nvSpPr>
          <p:spPr bwMode="auto">
            <a:xfrm rot="1069601">
              <a:off x="1927" y="2296"/>
              <a:ext cx="409" cy="227"/>
            </a:xfrm>
            <a:custGeom>
              <a:avLst/>
              <a:gdLst>
                <a:gd name="G0" fmla="+- 2852 0 0"/>
                <a:gd name="G1" fmla="+- 21600 0 2852"/>
                <a:gd name="G2" fmla="*/ 2852 1 2"/>
                <a:gd name="G3" fmla="+- 21600 0 G2"/>
                <a:gd name="G4" fmla="+/ 2852 21600 2"/>
                <a:gd name="G5" fmla="+/ G1 0 2"/>
                <a:gd name="G6" fmla="*/ 21600 21600 2852"/>
                <a:gd name="G7" fmla="*/ G6 1 2"/>
                <a:gd name="G8" fmla="+- 21600 0 G7"/>
                <a:gd name="G9" fmla="*/ 21600 1 2"/>
                <a:gd name="G10" fmla="+- 2852 0 G9"/>
                <a:gd name="G11" fmla="?: G10 G8 0"/>
                <a:gd name="G12" fmla="?: G10 G7 21600"/>
                <a:gd name="T0" fmla="*/ 20174 w 21600"/>
                <a:gd name="T1" fmla="*/ 10800 h 21600"/>
                <a:gd name="T2" fmla="*/ 10800 w 21600"/>
                <a:gd name="T3" fmla="*/ 21600 h 21600"/>
                <a:gd name="T4" fmla="*/ 1426 w 21600"/>
                <a:gd name="T5" fmla="*/ 10800 h 21600"/>
                <a:gd name="T6" fmla="*/ 10800 w 21600"/>
                <a:gd name="T7" fmla="*/ 0 h 21600"/>
                <a:gd name="T8" fmla="*/ 3226 w 21600"/>
                <a:gd name="T9" fmla="*/ 3226 h 21600"/>
                <a:gd name="T10" fmla="*/ 18374 w 21600"/>
                <a:gd name="T11" fmla="*/ 183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852" y="21600"/>
                  </a:lnTo>
                  <a:lnTo>
                    <a:pt x="1874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4673" name="Group 97"/>
          <p:cNvGrpSpPr>
            <a:grpSpLocks/>
          </p:cNvGrpSpPr>
          <p:nvPr/>
        </p:nvGrpSpPr>
        <p:grpSpPr bwMode="auto">
          <a:xfrm>
            <a:off x="7380288" y="3141663"/>
            <a:ext cx="288925" cy="287337"/>
            <a:chOff x="1202" y="1979"/>
            <a:chExt cx="1633" cy="1542"/>
          </a:xfrm>
        </p:grpSpPr>
        <p:sp>
          <p:nvSpPr>
            <p:cNvPr id="24674" name="Oval 98"/>
            <p:cNvSpPr>
              <a:spLocks noChangeArrowheads="1"/>
            </p:cNvSpPr>
            <p:nvPr/>
          </p:nvSpPr>
          <p:spPr bwMode="auto">
            <a:xfrm>
              <a:off x="1202" y="1979"/>
              <a:ext cx="1633" cy="1542"/>
            </a:xfrm>
            <a:prstGeom prst="ellipse">
              <a:avLst/>
            </a:prstGeom>
            <a:solidFill>
              <a:srgbClr val="66FFFF">
                <a:alpha val="30000"/>
              </a:srgbClr>
            </a:solidFill>
            <a:ln w="44450" algn="ctr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675" name="AutoShape 99"/>
            <p:cNvSpPr>
              <a:spLocks noChangeArrowheads="1"/>
            </p:cNvSpPr>
            <p:nvPr/>
          </p:nvSpPr>
          <p:spPr bwMode="auto">
            <a:xfrm rot="1069601">
              <a:off x="1927" y="2296"/>
              <a:ext cx="409" cy="227"/>
            </a:xfrm>
            <a:custGeom>
              <a:avLst/>
              <a:gdLst>
                <a:gd name="G0" fmla="+- 2852 0 0"/>
                <a:gd name="G1" fmla="+- 21600 0 2852"/>
                <a:gd name="G2" fmla="*/ 2852 1 2"/>
                <a:gd name="G3" fmla="+- 21600 0 G2"/>
                <a:gd name="G4" fmla="+/ 2852 21600 2"/>
                <a:gd name="G5" fmla="+/ G1 0 2"/>
                <a:gd name="G6" fmla="*/ 21600 21600 2852"/>
                <a:gd name="G7" fmla="*/ G6 1 2"/>
                <a:gd name="G8" fmla="+- 21600 0 G7"/>
                <a:gd name="G9" fmla="*/ 21600 1 2"/>
                <a:gd name="G10" fmla="+- 2852 0 G9"/>
                <a:gd name="G11" fmla="?: G10 G8 0"/>
                <a:gd name="G12" fmla="?: G10 G7 21600"/>
                <a:gd name="T0" fmla="*/ 20174 w 21600"/>
                <a:gd name="T1" fmla="*/ 10800 h 21600"/>
                <a:gd name="T2" fmla="*/ 10800 w 21600"/>
                <a:gd name="T3" fmla="*/ 21600 h 21600"/>
                <a:gd name="T4" fmla="*/ 1426 w 21600"/>
                <a:gd name="T5" fmla="*/ 10800 h 21600"/>
                <a:gd name="T6" fmla="*/ 10800 w 21600"/>
                <a:gd name="T7" fmla="*/ 0 h 21600"/>
                <a:gd name="T8" fmla="*/ 3226 w 21600"/>
                <a:gd name="T9" fmla="*/ 3226 h 21600"/>
                <a:gd name="T10" fmla="*/ 18374 w 21600"/>
                <a:gd name="T11" fmla="*/ 183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852" y="21600"/>
                  </a:lnTo>
                  <a:lnTo>
                    <a:pt x="1874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4676" name="Group 100"/>
          <p:cNvGrpSpPr>
            <a:grpSpLocks/>
          </p:cNvGrpSpPr>
          <p:nvPr/>
        </p:nvGrpSpPr>
        <p:grpSpPr bwMode="auto">
          <a:xfrm>
            <a:off x="7164388" y="2852738"/>
            <a:ext cx="288925" cy="287337"/>
            <a:chOff x="1202" y="1979"/>
            <a:chExt cx="1633" cy="1542"/>
          </a:xfrm>
        </p:grpSpPr>
        <p:sp>
          <p:nvSpPr>
            <p:cNvPr id="24677" name="Oval 101"/>
            <p:cNvSpPr>
              <a:spLocks noChangeArrowheads="1"/>
            </p:cNvSpPr>
            <p:nvPr/>
          </p:nvSpPr>
          <p:spPr bwMode="auto">
            <a:xfrm>
              <a:off x="1202" y="1979"/>
              <a:ext cx="1633" cy="1542"/>
            </a:xfrm>
            <a:prstGeom prst="ellipse">
              <a:avLst/>
            </a:prstGeom>
            <a:solidFill>
              <a:srgbClr val="66FFFF">
                <a:alpha val="30000"/>
              </a:srgbClr>
            </a:solidFill>
            <a:ln w="44450" algn="ctr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678" name="AutoShape 102"/>
            <p:cNvSpPr>
              <a:spLocks noChangeArrowheads="1"/>
            </p:cNvSpPr>
            <p:nvPr/>
          </p:nvSpPr>
          <p:spPr bwMode="auto">
            <a:xfrm rot="1069601">
              <a:off x="1927" y="2296"/>
              <a:ext cx="409" cy="227"/>
            </a:xfrm>
            <a:custGeom>
              <a:avLst/>
              <a:gdLst>
                <a:gd name="G0" fmla="+- 2852 0 0"/>
                <a:gd name="G1" fmla="+- 21600 0 2852"/>
                <a:gd name="G2" fmla="*/ 2852 1 2"/>
                <a:gd name="G3" fmla="+- 21600 0 G2"/>
                <a:gd name="G4" fmla="+/ 2852 21600 2"/>
                <a:gd name="G5" fmla="+/ G1 0 2"/>
                <a:gd name="G6" fmla="*/ 21600 21600 2852"/>
                <a:gd name="G7" fmla="*/ G6 1 2"/>
                <a:gd name="G8" fmla="+- 21600 0 G7"/>
                <a:gd name="G9" fmla="*/ 21600 1 2"/>
                <a:gd name="G10" fmla="+- 2852 0 G9"/>
                <a:gd name="G11" fmla="?: G10 G8 0"/>
                <a:gd name="G12" fmla="?: G10 G7 21600"/>
                <a:gd name="T0" fmla="*/ 20174 w 21600"/>
                <a:gd name="T1" fmla="*/ 10800 h 21600"/>
                <a:gd name="T2" fmla="*/ 10800 w 21600"/>
                <a:gd name="T3" fmla="*/ 21600 h 21600"/>
                <a:gd name="T4" fmla="*/ 1426 w 21600"/>
                <a:gd name="T5" fmla="*/ 10800 h 21600"/>
                <a:gd name="T6" fmla="*/ 10800 w 21600"/>
                <a:gd name="T7" fmla="*/ 0 h 21600"/>
                <a:gd name="T8" fmla="*/ 3226 w 21600"/>
                <a:gd name="T9" fmla="*/ 3226 h 21600"/>
                <a:gd name="T10" fmla="*/ 18374 w 21600"/>
                <a:gd name="T11" fmla="*/ 183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852" y="21600"/>
                  </a:lnTo>
                  <a:lnTo>
                    <a:pt x="1874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4679" name="Group 103"/>
          <p:cNvGrpSpPr>
            <a:grpSpLocks/>
          </p:cNvGrpSpPr>
          <p:nvPr/>
        </p:nvGrpSpPr>
        <p:grpSpPr bwMode="auto">
          <a:xfrm>
            <a:off x="3995738" y="1916113"/>
            <a:ext cx="792162" cy="720725"/>
            <a:chOff x="1202" y="1979"/>
            <a:chExt cx="1633" cy="1542"/>
          </a:xfrm>
        </p:grpSpPr>
        <p:sp>
          <p:nvSpPr>
            <p:cNvPr id="24680" name="Oval 104"/>
            <p:cNvSpPr>
              <a:spLocks noChangeArrowheads="1"/>
            </p:cNvSpPr>
            <p:nvPr/>
          </p:nvSpPr>
          <p:spPr bwMode="auto">
            <a:xfrm>
              <a:off x="1202" y="1979"/>
              <a:ext cx="1633" cy="1542"/>
            </a:xfrm>
            <a:prstGeom prst="ellipse">
              <a:avLst/>
            </a:prstGeom>
            <a:solidFill>
              <a:srgbClr val="66FFFF">
                <a:alpha val="30000"/>
              </a:srgbClr>
            </a:solidFill>
            <a:ln w="9525" algn="ctr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681" name="AutoShape 105"/>
            <p:cNvSpPr>
              <a:spLocks noChangeArrowheads="1"/>
            </p:cNvSpPr>
            <p:nvPr/>
          </p:nvSpPr>
          <p:spPr bwMode="auto">
            <a:xfrm rot="1069601">
              <a:off x="1927" y="2296"/>
              <a:ext cx="409" cy="227"/>
            </a:xfrm>
            <a:custGeom>
              <a:avLst/>
              <a:gdLst>
                <a:gd name="G0" fmla="+- 2852 0 0"/>
                <a:gd name="G1" fmla="+- 21600 0 2852"/>
                <a:gd name="G2" fmla="*/ 2852 1 2"/>
                <a:gd name="G3" fmla="+- 21600 0 G2"/>
                <a:gd name="G4" fmla="+/ 2852 21600 2"/>
                <a:gd name="G5" fmla="+/ G1 0 2"/>
                <a:gd name="G6" fmla="*/ 21600 21600 2852"/>
                <a:gd name="G7" fmla="*/ G6 1 2"/>
                <a:gd name="G8" fmla="+- 21600 0 G7"/>
                <a:gd name="G9" fmla="*/ 21600 1 2"/>
                <a:gd name="G10" fmla="+- 2852 0 G9"/>
                <a:gd name="G11" fmla="?: G10 G8 0"/>
                <a:gd name="G12" fmla="?: G10 G7 21600"/>
                <a:gd name="T0" fmla="*/ 20174 w 21600"/>
                <a:gd name="T1" fmla="*/ 10800 h 21600"/>
                <a:gd name="T2" fmla="*/ 10800 w 21600"/>
                <a:gd name="T3" fmla="*/ 21600 h 21600"/>
                <a:gd name="T4" fmla="*/ 1426 w 21600"/>
                <a:gd name="T5" fmla="*/ 10800 h 21600"/>
                <a:gd name="T6" fmla="*/ 10800 w 21600"/>
                <a:gd name="T7" fmla="*/ 0 h 21600"/>
                <a:gd name="T8" fmla="*/ 3226 w 21600"/>
                <a:gd name="T9" fmla="*/ 3226 h 21600"/>
                <a:gd name="T10" fmla="*/ 18374 w 21600"/>
                <a:gd name="T11" fmla="*/ 183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852" y="21600"/>
                  </a:lnTo>
                  <a:lnTo>
                    <a:pt x="1874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4682" name="Group 106"/>
          <p:cNvGrpSpPr>
            <a:grpSpLocks/>
          </p:cNvGrpSpPr>
          <p:nvPr/>
        </p:nvGrpSpPr>
        <p:grpSpPr bwMode="auto">
          <a:xfrm>
            <a:off x="4500563" y="2636838"/>
            <a:ext cx="287337" cy="288925"/>
            <a:chOff x="1202" y="1979"/>
            <a:chExt cx="1633" cy="1542"/>
          </a:xfrm>
        </p:grpSpPr>
        <p:sp>
          <p:nvSpPr>
            <p:cNvPr id="24683" name="Oval 107"/>
            <p:cNvSpPr>
              <a:spLocks noChangeArrowheads="1"/>
            </p:cNvSpPr>
            <p:nvPr/>
          </p:nvSpPr>
          <p:spPr bwMode="auto">
            <a:xfrm>
              <a:off x="1202" y="1979"/>
              <a:ext cx="1633" cy="1542"/>
            </a:xfrm>
            <a:prstGeom prst="ellipse">
              <a:avLst/>
            </a:prstGeom>
            <a:solidFill>
              <a:srgbClr val="66FFFF">
                <a:alpha val="30000"/>
              </a:srgbClr>
            </a:solidFill>
            <a:ln w="44450" algn="ctr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684" name="AutoShape 108"/>
            <p:cNvSpPr>
              <a:spLocks noChangeArrowheads="1"/>
            </p:cNvSpPr>
            <p:nvPr/>
          </p:nvSpPr>
          <p:spPr bwMode="auto">
            <a:xfrm rot="1069601">
              <a:off x="1927" y="2296"/>
              <a:ext cx="409" cy="227"/>
            </a:xfrm>
            <a:custGeom>
              <a:avLst/>
              <a:gdLst>
                <a:gd name="G0" fmla="+- 2852 0 0"/>
                <a:gd name="G1" fmla="+- 21600 0 2852"/>
                <a:gd name="G2" fmla="*/ 2852 1 2"/>
                <a:gd name="G3" fmla="+- 21600 0 G2"/>
                <a:gd name="G4" fmla="+/ 2852 21600 2"/>
                <a:gd name="G5" fmla="+/ G1 0 2"/>
                <a:gd name="G6" fmla="*/ 21600 21600 2852"/>
                <a:gd name="G7" fmla="*/ G6 1 2"/>
                <a:gd name="G8" fmla="+- 21600 0 G7"/>
                <a:gd name="G9" fmla="*/ 21600 1 2"/>
                <a:gd name="G10" fmla="+- 2852 0 G9"/>
                <a:gd name="G11" fmla="?: G10 G8 0"/>
                <a:gd name="G12" fmla="?: G10 G7 21600"/>
                <a:gd name="T0" fmla="*/ 20174 w 21600"/>
                <a:gd name="T1" fmla="*/ 10800 h 21600"/>
                <a:gd name="T2" fmla="*/ 10800 w 21600"/>
                <a:gd name="T3" fmla="*/ 21600 h 21600"/>
                <a:gd name="T4" fmla="*/ 1426 w 21600"/>
                <a:gd name="T5" fmla="*/ 10800 h 21600"/>
                <a:gd name="T6" fmla="*/ 10800 w 21600"/>
                <a:gd name="T7" fmla="*/ 0 h 21600"/>
                <a:gd name="T8" fmla="*/ 3226 w 21600"/>
                <a:gd name="T9" fmla="*/ 3226 h 21600"/>
                <a:gd name="T10" fmla="*/ 18374 w 21600"/>
                <a:gd name="T11" fmla="*/ 183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852" y="21600"/>
                  </a:lnTo>
                  <a:lnTo>
                    <a:pt x="1874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50417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2"/>
          <p:cNvSpPr>
            <a:spLocks noGrp="1"/>
          </p:cNvSpPr>
          <p:nvPr>
            <p:ph type="ftr" sz="quarter" idx="4294967295"/>
          </p:nvPr>
        </p:nvSpPr>
        <p:spPr>
          <a:xfrm>
            <a:off x="3124200" y="6597650"/>
            <a:ext cx="2895600" cy="260350"/>
          </a:xfrm>
          <a:prstGeom prst="rect">
            <a:avLst/>
          </a:prstGeom>
        </p:spPr>
        <p:txBody>
          <a:bodyPr/>
          <a:lstStyle/>
          <a:p>
            <a:endParaRPr lang="nb-NO" altLang="nl-NL" dirty="0"/>
          </a:p>
        </p:txBody>
      </p:sp>
      <p:pic>
        <p:nvPicPr>
          <p:cNvPr id="109570" name="Picture 2" descr="SS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9" y="3721892"/>
            <a:ext cx="2697162" cy="261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1" name="Picture 3" descr="SOLBERG_P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725610"/>
            <a:ext cx="2687638" cy="189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3600" dirty="0" err="1" smtClean="0"/>
              <a:t>Organisation</a:t>
            </a:r>
            <a:endParaRPr lang="en-US" altLang="nl-NL" sz="3600" dirty="0"/>
          </a:p>
        </p:txBody>
      </p:sp>
      <p:pic>
        <p:nvPicPr>
          <p:cNvPr id="109573" name="Picture 5" descr="SAP_RGBv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2" y="3721892"/>
            <a:ext cx="2755898" cy="261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590" y="1725610"/>
            <a:ext cx="2697161" cy="189150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1195" y="1725610"/>
            <a:ext cx="2771805" cy="189150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273641" y="4566739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/>
              <a:t>Norway</a:t>
            </a:r>
          </a:p>
          <a:p>
            <a:pPr algn="ctr"/>
            <a:r>
              <a:rPr lang="nl-NL" sz="2400" b="1" dirty="0" smtClean="0"/>
              <a:t>USA</a:t>
            </a:r>
          </a:p>
          <a:p>
            <a:pPr algn="ctr"/>
            <a:r>
              <a:rPr lang="nl-NL" sz="2400" b="1" dirty="0" err="1" smtClean="0"/>
              <a:t>Australian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215187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76400"/>
            <a:ext cx="2665520" cy="147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4294967295"/>
          </p:nvPr>
        </p:nvSpPr>
        <p:spPr>
          <a:xfrm>
            <a:off x="3124200" y="6597650"/>
            <a:ext cx="2895600" cy="260350"/>
          </a:xfrm>
          <a:prstGeom prst="rect">
            <a:avLst/>
          </a:prstGeom>
        </p:spPr>
        <p:txBody>
          <a:bodyPr/>
          <a:lstStyle/>
          <a:p>
            <a:endParaRPr lang="nb-NO" altLang="nl-NL" dirty="0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/>
              <a:t>Equipment</a:t>
            </a:r>
          </a:p>
        </p:txBody>
      </p:sp>
      <p:pic>
        <p:nvPicPr>
          <p:cNvPr id="5" name="Picture 5" descr="bundafdichting middelschui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18288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SC0026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4662" y="4851489"/>
            <a:ext cx="1828800" cy="15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871624"/>
              </p:ext>
            </p:extLst>
          </p:nvPr>
        </p:nvGraphicFramePr>
        <p:xfrm>
          <a:off x="6801774" y="3265370"/>
          <a:ext cx="2112146" cy="1459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Clip" r:id="rId7" imgW="7619048" imgH="5238095" progId="MS_ClipArt_Gallery.2">
                  <p:embed/>
                </p:oleObj>
              </mc:Choice>
              <mc:Fallback>
                <p:oleObj name="Clip" r:id="rId7" imgW="7619048" imgH="5238095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6250" t="23636"/>
                      <a:stretch>
                        <a:fillRect/>
                      </a:stretch>
                    </p:blipFill>
                    <p:spPr bwMode="auto">
                      <a:xfrm>
                        <a:off x="6801774" y="3265370"/>
                        <a:ext cx="2112146" cy="145903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3276600" cy="4800600"/>
          </a:xfrm>
        </p:spPr>
        <p:txBody>
          <a:bodyPr>
            <a:normAutofit/>
          </a:bodyPr>
          <a:lstStyle/>
          <a:p>
            <a:r>
              <a:rPr lang="en-US" altLang="nl-NL" sz="2000" dirty="0" smtClean="0"/>
              <a:t>No expanded equipment</a:t>
            </a:r>
          </a:p>
          <a:p>
            <a:endParaRPr lang="en-US" altLang="nl-NL" sz="2000" dirty="0"/>
          </a:p>
          <a:p>
            <a:r>
              <a:rPr lang="en-US" altLang="nl-NL" sz="2000" dirty="0" smtClean="0"/>
              <a:t>Low expanded equipment</a:t>
            </a:r>
          </a:p>
          <a:p>
            <a:pPr marL="0" indent="0">
              <a:buNone/>
            </a:pPr>
            <a:endParaRPr lang="en-US" altLang="nl-NL" sz="2000" dirty="0"/>
          </a:p>
          <a:p>
            <a:r>
              <a:rPr lang="en-US" altLang="nl-NL" sz="2000" dirty="0" smtClean="0"/>
              <a:t>Medium expanded equipment</a:t>
            </a:r>
          </a:p>
          <a:p>
            <a:r>
              <a:rPr lang="en-US" altLang="nl-NL" sz="2000" dirty="0" smtClean="0"/>
              <a:t>High expanded equipment</a:t>
            </a:r>
          </a:p>
          <a:p>
            <a:endParaRPr lang="en-US" altLang="nl-NL" sz="2000" dirty="0"/>
          </a:p>
          <a:p>
            <a:r>
              <a:rPr lang="en-US" altLang="nl-NL" sz="2000" dirty="0" smtClean="0"/>
              <a:t>CAFS</a:t>
            </a:r>
          </a:p>
          <a:p>
            <a:endParaRPr lang="en-US" sz="2000" dirty="0"/>
          </a:p>
          <a:p>
            <a:r>
              <a:rPr lang="en-US" altLang="nl-NL" sz="2000" dirty="0" smtClean="0"/>
              <a:t>Sprinklers</a:t>
            </a:r>
            <a:endParaRPr lang="en-US" altLang="nl-NL" sz="2000" dirty="0"/>
          </a:p>
          <a:p>
            <a:endParaRPr lang="en-US" altLang="nl-NL" sz="2000" dirty="0"/>
          </a:p>
          <a:p>
            <a:pPr marL="0" indent="0">
              <a:buNone/>
            </a:pPr>
            <a:endParaRPr lang="en-US" altLang="nl-NL" sz="2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51489"/>
            <a:ext cx="1216819" cy="157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51489"/>
            <a:ext cx="1524000" cy="154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9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RE-HEALING  </a:t>
            </a:r>
            <a:r>
              <a:rPr lang="nl-NL" dirty="0" err="1" smtClean="0"/>
              <a:t>Concentrates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nl-NL" i="1" dirty="0" smtClean="0">
                <a:solidFill>
                  <a:srgbClr val="C00000"/>
                </a:solidFill>
              </a:rPr>
              <a:t>Available Concentrates:</a:t>
            </a:r>
            <a:endParaRPr lang="en-US" altLang="nl-NL" i="1" dirty="0"/>
          </a:p>
          <a:p>
            <a:pPr>
              <a:lnSpc>
                <a:spcPct val="90000"/>
              </a:lnSpc>
            </a:pPr>
            <a:endParaRPr lang="en-US" altLang="nl-NL" i="1" dirty="0"/>
          </a:p>
          <a:p>
            <a:pPr>
              <a:lnSpc>
                <a:spcPct val="90000"/>
              </a:lnSpc>
            </a:pPr>
            <a:r>
              <a:rPr lang="en-US" altLang="nl-NL" dirty="0" smtClean="0"/>
              <a:t>Hydrocarbons</a:t>
            </a:r>
            <a:r>
              <a:rPr lang="en-US" altLang="nl-NL" dirty="0"/>
              <a:t>	: 1%, 3% &amp; 6%</a:t>
            </a:r>
          </a:p>
          <a:p>
            <a:pPr>
              <a:lnSpc>
                <a:spcPct val="90000"/>
              </a:lnSpc>
            </a:pPr>
            <a:r>
              <a:rPr lang="en-US" altLang="nl-NL" dirty="0"/>
              <a:t>Idem + </a:t>
            </a:r>
            <a:r>
              <a:rPr lang="en-US" altLang="nl-NL" dirty="0" err="1" smtClean="0"/>
              <a:t>Polair</a:t>
            </a:r>
            <a:r>
              <a:rPr lang="en-US" altLang="nl-NL" dirty="0" smtClean="0"/>
              <a:t> solvents</a:t>
            </a:r>
            <a:r>
              <a:rPr lang="en-US" altLang="nl-NL" dirty="0" smtClean="0">
                <a:cs typeface="Arial" charset="0"/>
              </a:rPr>
              <a:t> </a:t>
            </a:r>
            <a:r>
              <a:rPr lang="en-US" altLang="nl-NL" dirty="0">
                <a:cs typeface="Arial" charset="0"/>
              </a:rPr>
              <a:t>: </a:t>
            </a:r>
            <a:r>
              <a:rPr lang="en-US" altLang="nl-NL" dirty="0"/>
              <a:t>3% x 6%</a:t>
            </a:r>
          </a:p>
          <a:p>
            <a:pPr>
              <a:lnSpc>
                <a:spcPct val="90000"/>
              </a:lnSpc>
            </a:pPr>
            <a:r>
              <a:rPr lang="en-US" altLang="nl-NL" dirty="0" smtClean="0"/>
              <a:t>Class A </a:t>
            </a:r>
            <a:r>
              <a:rPr lang="en-US" altLang="nl-NL" dirty="0"/>
              <a:t>+ Biofuels	:          3%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nl-NL" sz="1800" dirty="0"/>
          </a:p>
          <a:p>
            <a:pPr>
              <a:lnSpc>
                <a:spcPct val="90000"/>
              </a:lnSpc>
              <a:buNone/>
            </a:pPr>
            <a:r>
              <a:rPr lang="en-US" altLang="nl-NL" i="1" dirty="0" smtClean="0">
                <a:solidFill>
                  <a:srgbClr val="C00000"/>
                </a:solidFill>
              </a:rPr>
              <a:t>Approvals</a:t>
            </a:r>
            <a:endParaRPr lang="en-US" altLang="nl-NL" i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nl-NL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nl-NL" sz="1600" dirty="0"/>
              <a:t>	</a:t>
            </a:r>
            <a:r>
              <a:rPr lang="en-US" altLang="nl-NL" dirty="0"/>
              <a:t> -  EN 1568  </a:t>
            </a:r>
            <a:r>
              <a:rPr lang="en-US" altLang="nl-NL" dirty="0" smtClean="0"/>
              <a:t>part </a:t>
            </a:r>
            <a:r>
              <a:rPr lang="en-US" altLang="nl-NL" dirty="0"/>
              <a:t>3 </a:t>
            </a:r>
            <a:r>
              <a:rPr lang="en-US" altLang="nl-NL" dirty="0" smtClean="0"/>
              <a:t>and </a:t>
            </a:r>
            <a:r>
              <a:rPr lang="en-US" altLang="nl-NL" dirty="0"/>
              <a:t>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nl-NL" dirty="0"/>
              <a:t>	 -  ICAO- B  (3% </a:t>
            </a:r>
            <a:r>
              <a:rPr lang="en-US" altLang="nl-NL" dirty="0" smtClean="0"/>
              <a:t>and </a:t>
            </a:r>
            <a:r>
              <a:rPr lang="en-US" altLang="nl-NL" dirty="0"/>
              <a:t>6%)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nl-NL" dirty="0"/>
              <a:t>	 -  ICAO- C  </a:t>
            </a:r>
            <a:r>
              <a:rPr lang="en-US" altLang="nl-NL" dirty="0" smtClean="0"/>
              <a:t> , on our 3 </a:t>
            </a:r>
            <a:r>
              <a:rPr lang="en-US" altLang="nl-NL" dirty="0"/>
              <a:t>x </a:t>
            </a:r>
            <a:r>
              <a:rPr lang="en-US" altLang="nl-NL" dirty="0">
                <a:solidFill>
                  <a:srgbClr val="FF0000"/>
                </a:solidFill>
              </a:rPr>
              <a:t>6</a:t>
            </a:r>
            <a:r>
              <a:rPr lang="en-US" altLang="nl-NL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nl-NL" dirty="0"/>
              <a:t>      </a:t>
            </a:r>
            <a:r>
              <a:rPr lang="en-US" altLang="nl-NL"/>
              <a:t>-  </a:t>
            </a:r>
            <a:r>
              <a:rPr lang="en-US" altLang="nl-NL" smtClean="0"/>
              <a:t>UL</a:t>
            </a:r>
            <a:endParaRPr lang="en-US" altLang="nl-NL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nl-NL" dirty="0"/>
              <a:t> </a:t>
            </a:r>
            <a:r>
              <a:rPr lang="en-US" altLang="nl-NL" dirty="0" smtClean="0"/>
              <a:t>     -  </a:t>
            </a:r>
            <a:r>
              <a:rPr lang="en-US" altLang="nl-NL" dirty="0" err="1"/>
              <a:t>Lastfire</a:t>
            </a:r>
            <a:endParaRPr lang="en-US" alt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31B3-1E05-4A4E-BA3E-1938B1104EA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REHEALING_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752600"/>
            <a:ext cx="3543300" cy="175101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5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References Airport</a:t>
            </a:r>
            <a:endParaRPr lang="nb-NO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22437"/>
            <a:ext cx="8534400" cy="4525963"/>
          </a:xfrm>
        </p:spPr>
        <p:txBody>
          <a:bodyPr/>
          <a:lstStyle/>
          <a:p>
            <a:r>
              <a:rPr lang="nb-NO" dirty="0" smtClean="0"/>
              <a:t>Dubai</a:t>
            </a:r>
          </a:p>
          <a:p>
            <a:r>
              <a:rPr lang="nb-NO" dirty="0" smtClean="0"/>
              <a:t>Copenhagen</a:t>
            </a:r>
          </a:p>
          <a:p>
            <a:r>
              <a:rPr lang="nb-NO" dirty="0" smtClean="0"/>
              <a:t>Bristol</a:t>
            </a:r>
          </a:p>
          <a:p>
            <a:r>
              <a:rPr lang="nb-NO" dirty="0" smtClean="0"/>
              <a:t>Koln/Bonn</a:t>
            </a:r>
          </a:p>
          <a:p>
            <a:r>
              <a:rPr lang="nb-NO" dirty="0" smtClean="0"/>
              <a:t>Stuttgart</a:t>
            </a:r>
          </a:p>
          <a:p>
            <a:r>
              <a:rPr lang="nb-NO" dirty="0" smtClean="0"/>
              <a:t>Bilund</a:t>
            </a:r>
          </a:p>
          <a:p>
            <a:r>
              <a:rPr lang="nb-NO" dirty="0" smtClean="0"/>
              <a:t>Guernsey</a:t>
            </a:r>
          </a:p>
          <a:p>
            <a:r>
              <a:rPr lang="nb-NO" dirty="0" smtClean="0"/>
              <a:t>24 airports Australia: Melbourne,Sidney, Canberra,Adelaide etc</a:t>
            </a:r>
          </a:p>
          <a:p>
            <a:r>
              <a:rPr lang="nb-NO" dirty="0" smtClean="0"/>
              <a:t>Over 20 helidecks in Europe</a:t>
            </a:r>
            <a:endParaRPr lang="nb-NO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31B3-1E05-4A4E-BA3E-1938B1104EA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23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31B3-1E05-4A4E-BA3E-1938B1104EA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Test </a:t>
            </a:r>
            <a:r>
              <a:rPr lang="nl-NL" dirty="0" err="1" smtClean="0"/>
              <a:t>pans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31B3-1E05-4A4E-BA3E-1938B1104EAA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2" descr="test pans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2" y="1722438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est pans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6172200" y="5062954"/>
            <a:ext cx="463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nl-NL" sz="1600" dirty="0">
                <a:solidFill>
                  <a:schemeClr val="bg1"/>
                </a:solidFill>
                <a:latin typeface="Arial Rounded MT Bold" pitchFamily="34" charset="0"/>
              </a:rPr>
              <a:t>UL</a:t>
            </a:r>
            <a:endParaRPr lang="en-US" altLang="nl-NL" sz="1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2448765" y="4921807"/>
            <a:ext cx="7360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nl-NL" sz="1600" dirty="0">
                <a:solidFill>
                  <a:schemeClr val="bg1"/>
                </a:solidFill>
                <a:latin typeface="Arial Rounded MT Bold" pitchFamily="34" charset="0"/>
              </a:rPr>
              <a:t>MIL-F</a:t>
            </a:r>
            <a:endParaRPr lang="en-US" altLang="nl-NL" sz="1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4390227" y="4911450"/>
            <a:ext cx="1246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nl-NL" sz="1600" dirty="0">
                <a:solidFill>
                  <a:schemeClr val="bg1"/>
                </a:solidFill>
                <a:latin typeface="Arial Rounded MT Bold" pitchFamily="34" charset="0"/>
              </a:rPr>
              <a:t>LASTFIRE</a:t>
            </a:r>
            <a:r>
              <a:rPr lang="en-GB" altLang="nl-NL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endParaRPr lang="en-US" altLang="nl-NL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5658048" y="5062954"/>
            <a:ext cx="418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 smtClean="0">
                <a:solidFill>
                  <a:schemeClr val="bg1"/>
                </a:solidFill>
              </a:rPr>
              <a:t>EN</a:t>
            </a:r>
            <a:endParaRPr lang="nl-NL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65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5943600" cy="1143000"/>
          </a:xfrm>
        </p:spPr>
        <p:txBody>
          <a:bodyPr/>
          <a:lstStyle/>
          <a:p>
            <a:r>
              <a:rPr lang="nl-NL" dirty="0" smtClean="0"/>
              <a:t>Big </a:t>
            </a:r>
            <a:r>
              <a:rPr lang="nl-NL" dirty="0" err="1" smtClean="0"/>
              <a:t>scale</a:t>
            </a:r>
            <a:r>
              <a:rPr lang="nl-NL" dirty="0" smtClean="0"/>
              <a:t> tests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31B3-1E05-4A4E-BA3E-1938B1104EAA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 descr="P82104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8229600" cy="5029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 descr="P82104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950" y="1600200"/>
            <a:ext cx="8229600" cy="5029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8" descr="P82104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106" y="4724400"/>
            <a:ext cx="281569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4724400" y="1644134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330 m2  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743200" y="3200400"/>
            <a:ext cx="2335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>
                <a:solidFill>
                  <a:schemeClr val="bg1"/>
                </a:solidFill>
              </a:rPr>
              <a:t>Hexane</a:t>
            </a:r>
            <a:r>
              <a:rPr lang="nl-NL" dirty="0" smtClean="0">
                <a:solidFill>
                  <a:schemeClr val="bg1"/>
                </a:solidFill>
              </a:rPr>
              <a:t>  1300 liter/min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5985769" y="4741416"/>
            <a:ext cx="2129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>
                <a:solidFill>
                  <a:schemeClr val="bg1"/>
                </a:solidFill>
              </a:rPr>
              <a:t>extinguished</a:t>
            </a:r>
            <a:r>
              <a:rPr lang="nl-NL" dirty="0" smtClean="0">
                <a:solidFill>
                  <a:schemeClr val="bg1"/>
                </a:solidFill>
              </a:rPr>
              <a:t>   41 sec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2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Perfluorcarbons</a:t>
            </a:r>
            <a:r>
              <a:rPr lang="nl-NL" dirty="0" smtClean="0"/>
              <a:t> (PFC)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22437"/>
            <a:ext cx="8686800" cy="4525963"/>
          </a:xfrm>
        </p:spPr>
        <p:txBody>
          <a:bodyPr>
            <a:normAutofit/>
          </a:bodyPr>
          <a:lstStyle/>
          <a:p>
            <a:r>
              <a:rPr lang="nl-NL" sz="2600" dirty="0" smtClean="0"/>
              <a:t>The </a:t>
            </a:r>
            <a:r>
              <a:rPr lang="nl-NL" sz="2600" dirty="0" err="1" smtClean="0"/>
              <a:t>presence</a:t>
            </a:r>
            <a:r>
              <a:rPr lang="nl-NL" sz="2600" dirty="0" smtClean="0"/>
              <a:t> of PFOS </a:t>
            </a:r>
            <a:r>
              <a:rPr lang="nl-NL" sz="2600" dirty="0" err="1" smtClean="0"/>
              <a:t>and</a:t>
            </a:r>
            <a:r>
              <a:rPr lang="nl-NL" sz="2600" dirty="0" smtClean="0"/>
              <a:t> PFOA </a:t>
            </a:r>
            <a:r>
              <a:rPr lang="nl-NL" sz="2600" dirty="0" err="1" smtClean="0"/>
              <a:t>and</a:t>
            </a:r>
            <a:r>
              <a:rPr lang="nl-NL" sz="2600" dirty="0" smtClean="0"/>
              <a:t> </a:t>
            </a:r>
            <a:r>
              <a:rPr lang="nl-NL" sz="2600" dirty="0" err="1" smtClean="0"/>
              <a:t>their</a:t>
            </a:r>
            <a:r>
              <a:rPr lang="nl-NL" sz="2600" dirty="0" smtClean="0"/>
              <a:t> </a:t>
            </a:r>
            <a:r>
              <a:rPr lang="nl-NL" sz="2600" dirty="0" err="1" smtClean="0"/>
              <a:t>negative</a:t>
            </a:r>
            <a:r>
              <a:rPr lang="nl-NL" sz="2600" dirty="0" smtClean="0"/>
              <a:t> impact on the environment  was </a:t>
            </a:r>
            <a:r>
              <a:rPr lang="nl-NL" sz="2600" dirty="0" err="1" smtClean="0"/>
              <a:t>and</a:t>
            </a:r>
            <a:r>
              <a:rPr lang="nl-NL" sz="2600" dirty="0" smtClean="0"/>
              <a:t> is </a:t>
            </a:r>
            <a:r>
              <a:rPr lang="nl-NL" sz="2600" dirty="0" err="1" smtClean="0"/>
              <a:t>an</a:t>
            </a:r>
            <a:r>
              <a:rPr lang="nl-NL" sz="2600" dirty="0" smtClean="0"/>
              <a:t> engine </a:t>
            </a:r>
            <a:r>
              <a:rPr lang="nl-NL" sz="2600" dirty="0" err="1" smtClean="0"/>
              <a:t>to</a:t>
            </a:r>
            <a:r>
              <a:rPr lang="nl-NL" sz="2600" dirty="0" smtClean="0"/>
              <a:t> </a:t>
            </a:r>
            <a:r>
              <a:rPr lang="nl-NL" sz="2600" dirty="0" err="1" smtClean="0"/>
              <a:t>develop</a:t>
            </a:r>
            <a:r>
              <a:rPr lang="nl-NL" sz="2600" dirty="0" smtClean="0"/>
              <a:t> new types of </a:t>
            </a:r>
            <a:r>
              <a:rPr lang="nl-NL" sz="2600" dirty="0" err="1" smtClean="0"/>
              <a:t>fire</a:t>
            </a:r>
            <a:r>
              <a:rPr lang="nl-NL" sz="2600" dirty="0" smtClean="0"/>
              <a:t> </a:t>
            </a:r>
            <a:r>
              <a:rPr lang="nl-NL" sz="2600" dirty="0" err="1" smtClean="0"/>
              <a:t>fighting</a:t>
            </a:r>
            <a:r>
              <a:rPr lang="nl-NL" sz="2600" dirty="0" smtClean="0"/>
              <a:t> </a:t>
            </a:r>
            <a:r>
              <a:rPr lang="nl-NL" sz="2600" dirty="0" err="1" smtClean="0"/>
              <a:t>foams</a:t>
            </a:r>
            <a:r>
              <a:rPr lang="nl-NL" sz="2600" dirty="0" smtClean="0"/>
              <a:t> .</a:t>
            </a:r>
            <a:endParaRPr lang="nl-NL" dirty="0"/>
          </a:p>
          <a:p>
            <a:r>
              <a:rPr lang="nl-NL" sz="2000" dirty="0" smtClean="0"/>
              <a:t>Short chain </a:t>
            </a:r>
            <a:r>
              <a:rPr lang="nl-NL" sz="2000" dirty="0" err="1" smtClean="0"/>
              <a:t>lenght</a:t>
            </a:r>
            <a:r>
              <a:rPr lang="nl-NL" sz="2000" dirty="0" smtClean="0"/>
              <a:t>    		1-4 Carbon </a:t>
            </a:r>
            <a:r>
              <a:rPr lang="nl-NL" sz="2000" dirty="0" err="1" smtClean="0"/>
              <a:t>atoms</a:t>
            </a:r>
            <a:r>
              <a:rPr lang="nl-NL" sz="2000" dirty="0" smtClean="0"/>
              <a:t>      	</a:t>
            </a:r>
            <a:r>
              <a:rPr lang="nl-NL" sz="2000" dirty="0" err="1" smtClean="0"/>
              <a:t>gaseous</a:t>
            </a:r>
            <a:endParaRPr lang="nl-NL" sz="2000" dirty="0" smtClean="0"/>
          </a:p>
          <a:p>
            <a:r>
              <a:rPr lang="nl-NL" sz="2000" i="1" smtClean="0">
                <a:solidFill>
                  <a:schemeClr val="tx2"/>
                </a:solidFill>
              </a:rPr>
              <a:t>Medium </a:t>
            </a:r>
            <a:r>
              <a:rPr lang="nl-NL" sz="2000" i="1" dirty="0" err="1" smtClean="0">
                <a:solidFill>
                  <a:schemeClr val="tx2"/>
                </a:solidFill>
              </a:rPr>
              <a:t>sized</a:t>
            </a:r>
            <a:r>
              <a:rPr lang="nl-NL" sz="2000" i="1" dirty="0" smtClean="0">
                <a:solidFill>
                  <a:schemeClr val="tx2"/>
                </a:solidFill>
              </a:rPr>
              <a:t> chain </a:t>
            </a:r>
            <a:r>
              <a:rPr lang="nl-NL" sz="2000" i="1" dirty="0" err="1" smtClean="0">
                <a:solidFill>
                  <a:schemeClr val="tx2"/>
                </a:solidFill>
              </a:rPr>
              <a:t>lenght</a:t>
            </a:r>
            <a:r>
              <a:rPr lang="nl-NL" sz="2000" i="1" dirty="0" smtClean="0">
                <a:solidFill>
                  <a:schemeClr val="tx2"/>
                </a:solidFill>
              </a:rPr>
              <a:t>	4-12 Carbon </a:t>
            </a:r>
            <a:r>
              <a:rPr lang="nl-NL" sz="2000" i="1" dirty="0" err="1" smtClean="0">
                <a:solidFill>
                  <a:schemeClr val="tx2"/>
                </a:solidFill>
              </a:rPr>
              <a:t>atoms</a:t>
            </a:r>
            <a:r>
              <a:rPr lang="nl-NL" sz="2000" i="1" dirty="0" smtClean="0">
                <a:solidFill>
                  <a:schemeClr val="tx2"/>
                </a:solidFill>
              </a:rPr>
              <a:t>   	liquids</a:t>
            </a:r>
          </a:p>
          <a:p>
            <a:pPr marL="0" indent="0">
              <a:buNone/>
            </a:pPr>
            <a:r>
              <a:rPr lang="nl-NL" dirty="0" smtClean="0"/>
              <a:t>   	      </a:t>
            </a:r>
            <a:r>
              <a:rPr lang="nl-NL" sz="1800" i="1" dirty="0" smtClean="0">
                <a:solidFill>
                  <a:schemeClr val="tx2"/>
                </a:solidFill>
              </a:rPr>
              <a:t>These fluor-</a:t>
            </a:r>
            <a:r>
              <a:rPr lang="nl-NL" sz="1800" i="1" dirty="0" err="1" smtClean="0">
                <a:solidFill>
                  <a:schemeClr val="tx2"/>
                </a:solidFill>
              </a:rPr>
              <a:t>telomers</a:t>
            </a:r>
            <a:r>
              <a:rPr lang="nl-NL" sz="1800" i="1" dirty="0" smtClean="0">
                <a:solidFill>
                  <a:schemeClr val="tx2"/>
                </a:solidFill>
              </a:rPr>
              <a:t> are </a:t>
            </a:r>
            <a:r>
              <a:rPr lang="nl-NL" sz="1800" i="1" dirty="0" err="1" smtClean="0">
                <a:solidFill>
                  <a:schemeClr val="tx2"/>
                </a:solidFill>
              </a:rPr>
              <a:t>used</a:t>
            </a:r>
            <a:r>
              <a:rPr lang="nl-NL" sz="1800" i="1" dirty="0" smtClean="0">
                <a:solidFill>
                  <a:schemeClr val="tx2"/>
                </a:solidFill>
              </a:rPr>
              <a:t> in </a:t>
            </a:r>
            <a:r>
              <a:rPr lang="nl-NL" sz="1800" i="1" dirty="0" err="1" smtClean="0">
                <a:solidFill>
                  <a:schemeClr val="tx2"/>
                </a:solidFill>
              </a:rPr>
              <a:t>AFFF’s</a:t>
            </a:r>
            <a:endParaRPr lang="nl-NL" sz="1800" i="1" dirty="0" smtClean="0">
              <a:solidFill>
                <a:schemeClr val="tx2"/>
              </a:solidFill>
            </a:endParaRPr>
          </a:p>
          <a:p>
            <a:r>
              <a:rPr lang="nl-NL" sz="2000" dirty="0" smtClean="0"/>
              <a:t>Long chain </a:t>
            </a:r>
            <a:r>
              <a:rPr lang="nl-NL" sz="2000" dirty="0" err="1" smtClean="0"/>
              <a:t>lenght</a:t>
            </a:r>
            <a:r>
              <a:rPr lang="nl-NL" sz="2000" dirty="0" smtClean="0"/>
              <a:t> (</a:t>
            </a:r>
            <a:r>
              <a:rPr lang="nl-NL" sz="2000" dirty="0" err="1" smtClean="0"/>
              <a:t>Fluorpolymers</a:t>
            </a:r>
            <a:r>
              <a:rPr lang="nl-NL" sz="2000" dirty="0" smtClean="0"/>
              <a:t>)		  	 </a:t>
            </a:r>
            <a:r>
              <a:rPr lang="nl-NL" sz="2000" dirty="0" err="1" smtClean="0"/>
              <a:t>solid</a:t>
            </a:r>
            <a:endParaRPr lang="nl-NL" sz="2000" dirty="0" smtClean="0"/>
          </a:p>
          <a:p>
            <a:pPr marL="0" indent="0">
              <a:buNone/>
            </a:pPr>
            <a:endParaRPr lang="nl-NL" sz="20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31B3-1E05-4A4E-BA3E-1938B1104EA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 descr="File:PTFE-3D-vdW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29200"/>
            <a:ext cx="178085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1/17/Teflon_struc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711" y="5029200"/>
            <a:ext cx="1132114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humbs4.ebaystatic.com/d/l225/m/m1RYK9lm7O78de3G61lYRd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029" y="5029200"/>
            <a:ext cx="18383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6765634" y="6019800"/>
            <a:ext cx="6767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Teflon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10463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Till 2001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610600" cy="4906963"/>
          </a:xfrm>
        </p:spPr>
        <p:txBody>
          <a:bodyPr>
            <a:normAutofit fontScale="25000" lnSpcReduction="20000"/>
          </a:bodyPr>
          <a:lstStyle/>
          <a:p>
            <a:r>
              <a:rPr lang="en-US" sz="8000" i="1" dirty="0" smtClean="0"/>
              <a:t>Most used fire fighting foams</a:t>
            </a:r>
            <a:r>
              <a:rPr lang="en-US" sz="8000" dirty="0" smtClean="0"/>
              <a:t>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sz="7200" u="sng" dirty="0" smtClean="0">
                <a:solidFill>
                  <a:schemeClr val="tx2"/>
                </a:solidFill>
              </a:rPr>
              <a:t>AFFF and AFFF/ATC  (AFFF/AR)</a:t>
            </a:r>
          </a:p>
          <a:p>
            <a:pPr marL="0" indent="0">
              <a:buNone/>
            </a:pPr>
            <a:endParaRPr lang="en-US" sz="7200" u="sng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7200" dirty="0"/>
              <a:t>	</a:t>
            </a:r>
            <a:r>
              <a:rPr lang="en-US" sz="7200" dirty="0" smtClean="0"/>
              <a:t>- Film forming foam concentrates were based on </a:t>
            </a:r>
            <a:r>
              <a:rPr lang="en-US" sz="7200" dirty="0" smtClean="0">
                <a:solidFill>
                  <a:srgbClr val="FF0000"/>
                </a:solidFill>
              </a:rPr>
              <a:t>PFOS</a:t>
            </a:r>
            <a:r>
              <a:rPr lang="en-US" sz="7200" dirty="0" smtClean="0"/>
              <a:t> and </a:t>
            </a:r>
            <a:r>
              <a:rPr lang="en-US" sz="7200" dirty="0" smtClean="0">
                <a:solidFill>
                  <a:srgbClr val="FF0000"/>
                </a:solidFill>
              </a:rPr>
              <a:t>PFOA</a:t>
            </a:r>
          </a:p>
          <a:p>
            <a:pPr marL="0" indent="0">
              <a:buNone/>
            </a:pPr>
            <a:endParaRPr lang="en-US" sz="7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7200" dirty="0">
                <a:solidFill>
                  <a:srgbClr val="FF0000"/>
                </a:solidFill>
              </a:rPr>
              <a:t>	</a:t>
            </a:r>
            <a:r>
              <a:rPr lang="en-US" sz="7200" dirty="0" smtClean="0"/>
              <a:t>- Amount PFOS substantial higher than PFOA.</a:t>
            </a:r>
          </a:p>
          <a:p>
            <a:pPr marL="0" indent="0">
              <a:buNone/>
            </a:pPr>
            <a:endParaRPr lang="en-US" sz="7200" dirty="0" smtClean="0"/>
          </a:p>
          <a:p>
            <a:pPr marL="0" indent="0">
              <a:buNone/>
            </a:pPr>
            <a:r>
              <a:rPr lang="en-US" sz="7200" dirty="0"/>
              <a:t>	</a:t>
            </a:r>
            <a:r>
              <a:rPr lang="en-US" sz="7200" dirty="0" smtClean="0"/>
              <a:t>- 3M stops  production of  Fluor chemicals (May 2000).</a:t>
            </a:r>
          </a:p>
          <a:p>
            <a:pPr marL="0" indent="0">
              <a:buNone/>
            </a:pPr>
            <a:endParaRPr lang="en-US" sz="7200" dirty="0" smtClean="0"/>
          </a:p>
          <a:p>
            <a:pPr marL="0" indent="0">
              <a:buNone/>
            </a:pPr>
            <a:r>
              <a:rPr lang="en-US" sz="7200" dirty="0"/>
              <a:t>	</a:t>
            </a:r>
            <a:r>
              <a:rPr lang="en-US" sz="7200" dirty="0" smtClean="0"/>
              <a:t>-  Many foam concentrates contain </a:t>
            </a:r>
            <a:r>
              <a:rPr lang="en-US" sz="7200" dirty="0" err="1" smtClean="0"/>
              <a:t>fluor</a:t>
            </a:r>
            <a:r>
              <a:rPr lang="en-US" sz="7200" dirty="0" smtClean="0"/>
              <a:t> surfactants from 3M </a:t>
            </a:r>
          </a:p>
          <a:p>
            <a:pPr marL="0" indent="0">
              <a:buNone/>
            </a:pPr>
            <a:endParaRPr lang="en-US" sz="7200" dirty="0" smtClean="0"/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3800" dirty="0" smtClean="0"/>
              <a:t>	 	  	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7200" dirty="0" smtClean="0"/>
              <a:t>From  </a:t>
            </a:r>
            <a:r>
              <a:rPr lang="en-US" sz="9600" dirty="0" smtClean="0">
                <a:solidFill>
                  <a:srgbClr val="FF0000"/>
                </a:solidFill>
              </a:rPr>
              <a:t>2001:</a:t>
            </a:r>
          </a:p>
          <a:p>
            <a:pPr marL="0" indent="0">
              <a:buNone/>
            </a:pPr>
            <a:endParaRPr lang="en-US" sz="7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6200" dirty="0">
                <a:solidFill>
                  <a:srgbClr val="FF0000"/>
                </a:solidFill>
              </a:rPr>
              <a:t>	</a:t>
            </a:r>
            <a:r>
              <a:rPr lang="en-US" sz="9600" u="sng" dirty="0" smtClean="0"/>
              <a:t>Fluor surfactants  can still  contain </a:t>
            </a:r>
            <a:r>
              <a:rPr lang="en-US" sz="9600" u="sng" dirty="0" smtClean="0">
                <a:solidFill>
                  <a:srgbClr val="FF0000"/>
                </a:solidFill>
              </a:rPr>
              <a:t>PFOA</a:t>
            </a:r>
            <a:r>
              <a:rPr lang="en-US" sz="9600" u="sng" dirty="0" smtClean="0"/>
              <a:t> or </a:t>
            </a:r>
            <a:r>
              <a:rPr lang="en-US" sz="9600" u="sng" dirty="0" err="1" smtClean="0"/>
              <a:t>biodegrate</a:t>
            </a:r>
            <a:r>
              <a:rPr lang="en-US" sz="9600" u="sng" dirty="0" smtClean="0"/>
              <a:t> to it.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31B3-1E05-4A4E-BA3E-1938B1104EA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8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>
                <a:solidFill>
                  <a:srgbClr val="FF0000"/>
                </a:solidFill>
              </a:rPr>
              <a:t>2006</a:t>
            </a:r>
            <a:endParaRPr lang="nl-NL" sz="3600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22437"/>
            <a:ext cx="8382000" cy="4525963"/>
          </a:xfrm>
        </p:spPr>
        <p:txBody>
          <a:bodyPr>
            <a:normAutofit/>
          </a:bodyPr>
          <a:lstStyle/>
          <a:p>
            <a:r>
              <a:rPr lang="nl-NL" dirty="0" smtClean="0"/>
              <a:t>PFOA : more </a:t>
            </a:r>
            <a:r>
              <a:rPr lang="nl-NL" dirty="0" err="1" smtClean="0"/>
              <a:t>reservations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molecule.</a:t>
            </a:r>
          </a:p>
          <a:p>
            <a:r>
              <a:rPr lang="nl-NL" dirty="0" smtClean="0"/>
              <a:t>In </a:t>
            </a:r>
            <a:r>
              <a:rPr lang="nl-NL" dirty="0" smtClean="0">
                <a:solidFill>
                  <a:srgbClr val="FF0000"/>
                </a:solidFill>
              </a:rPr>
              <a:t>2006</a:t>
            </a:r>
            <a:r>
              <a:rPr lang="nl-NL" dirty="0" smtClean="0"/>
              <a:t> : convenant </a:t>
            </a:r>
            <a:r>
              <a:rPr lang="nl-NL" dirty="0" err="1" smtClean="0"/>
              <a:t>between</a:t>
            </a:r>
            <a:r>
              <a:rPr lang="nl-NL" dirty="0" smtClean="0"/>
              <a:t> tussen </a:t>
            </a:r>
            <a:r>
              <a:rPr lang="nl-NL" i="1" dirty="0" smtClean="0"/>
              <a:t>EPA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the 8 </a:t>
            </a:r>
            <a:r>
              <a:rPr lang="nl-NL" dirty="0" err="1" smtClean="0"/>
              <a:t>biggest</a:t>
            </a:r>
            <a:r>
              <a:rPr lang="nl-NL" dirty="0" smtClean="0"/>
              <a:t>  producers of </a:t>
            </a:r>
            <a:r>
              <a:rPr lang="nl-NL" dirty="0" err="1" smtClean="0"/>
              <a:t>fluorchemicals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r>
              <a:rPr lang="nl-NL" dirty="0" smtClean="0"/>
              <a:t>	</a:t>
            </a:r>
            <a:r>
              <a:rPr lang="nl-NL" dirty="0" err="1" smtClean="0"/>
              <a:t>Result</a:t>
            </a:r>
            <a:r>
              <a:rPr lang="nl-NL" dirty="0" smtClean="0"/>
              <a:t>:   </a:t>
            </a:r>
            <a:r>
              <a:rPr lang="nl-NL" u="sng" dirty="0" err="1" smtClean="0"/>
              <a:t>Stewardship</a:t>
            </a:r>
            <a:r>
              <a:rPr lang="nl-NL" u="sng" dirty="0" smtClean="0"/>
              <a:t> Program 2010/2015.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- 2010  </a:t>
            </a:r>
            <a:r>
              <a:rPr lang="nl-NL" dirty="0" err="1" smtClean="0"/>
              <a:t>reduction</a:t>
            </a:r>
            <a:r>
              <a:rPr lang="nl-NL" dirty="0" smtClean="0"/>
              <a:t> of PFOA  </a:t>
            </a:r>
            <a:r>
              <a:rPr lang="nl-NL" dirty="0" err="1" smtClean="0"/>
              <a:t>with</a:t>
            </a:r>
            <a:r>
              <a:rPr lang="nl-NL" dirty="0" smtClean="0"/>
              <a:t> 95% </a:t>
            </a:r>
            <a:r>
              <a:rPr lang="nl-NL" dirty="0" err="1" smtClean="0"/>
              <a:t>with</a:t>
            </a:r>
            <a:r>
              <a:rPr lang="nl-NL" dirty="0" smtClean="0"/>
              <a:t> respect </a:t>
            </a:r>
            <a:r>
              <a:rPr lang="nl-NL" dirty="0" err="1" smtClean="0"/>
              <a:t>to</a:t>
            </a:r>
            <a:r>
              <a:rPr lang="nl-NL" dirty="0" smtClean="0"/>
              <a:t> 2000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- 2015  </a:t>
            </a:r>
            <a:r>
              <a:rPr lang="nl-NL" dirty="0" err="1" smtClean="0"/>
              <a:t>reduction</a:t>
            </a:r>
            <a:r>
              <a:rPr lang="nl-NL" dirty="0" smtClean="0"/>
              <a:t> PFOA  </a:t>
            </a:r>
            <a:r>
              <a:rPr lang="nl-NL" dirty="0" err="1" smtClean="0"/>
              <a:t>to</a:t>
            </a:r>
            <a:r>
              <a:rPr lang="nl-NL" dirty="0" smtClean="0"/>
              <a:t> 100%</a:t>
            </a:r>
          </a:p>
          <a:p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Only</a:t>
            </a:r>
            <a:r>
              <a:rPr lang="nl-NL" dirty="0" smtClean="0"/>
              <a:t> option </a:t>
            </a:r>
            <a:r>
              <a:rPr lang="nl-NL" dirty="0" err="1" smtClean="0"/>
              <a:t>to</a:t>
            </a:r>
            <a:r>
              <a:rPr lang="nl-NL" dirty="0" smtClean="0"/>
              <a:t> go </a:t>
            </a:r>
            <a:r>
              <a:rPr lang="nl-NL" dirty="0" err="1" smtClean="0"/>
              <a:t>away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i="1" dirty="0" smtClean="0">
                <a:solidFill>
                  <a:srgbClr val="FF0000"/>
                </a:solidFill>
              </a:rPr>
              <a:t>C-8 </a:t>
            </a:r>
            <a:r>
              <a:rPr lang="nl-NL" i="1" dirty="0" err="1" smtClean="0">
                <a:solidFill>
                  <a:srgbClr val="FF0000"/>
                </a:solidFill>
              </a:rPr>
              <a:t>technology</a:t>
            </a:r>
            <a:r>
              <a:rPr lang="nl-NL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nl-NL" dirty="0" err="1" smtClean="0"/>
              <a:t>To</a:t>
            </a:r>
            <a:r>
              <a:rPr lang="nl-NL" dirty="0" smtClean="0"/>
              <a:t> change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i="1" dirty="0" smtClean="0">
                <a:solidFill>
                  <a:srgbClr val="FF0000"/>
                </a:solidFill>
              </a:rPr>
              <a:t>C-6 </a:t>
            </a:r>
            <a:r>
              <a:rPr lang="nl-NL" i="1" dirty="0" err="1" smtClean="0">
                <a:solidFill>
                  <a:srgbClr val="FF0000"/>
                </a:solidFill>
              </a:rPr>
              <a:t>technology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31B3-1E05-4A4E-BA3E-1938B1104EA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C8-------------------C6 Technology</a:t>
            </a:r>
            <a:br>
              <a:rPr lang="nl-NL" dirty="0" smtClean="0"/>
            </a:br>
            <a:r>
              <a:rPr lang="nl-NL" dirty="0"/>
              <a:t> </a:t>
            </a:r>
            <a:r>
              <a:rPr lang="nl-NL" dirty="0" smtClean="0"/>
              <a:t>             AFFF en AFFF/ATC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830763"/>
          </a:xfrm>
        </p:spPr>
        <p:txBody>
          <a:bodyPr>
            <a:normAutofit fontScale="25000" lnSpcReduction="20000"/>
          </a:bodyPr>
          <a:lstStyle/>
          <a:p>
            <a:r>
              <a:rPr lang="nl-NL" sz="7200" dirty="0" smtClean="0"/>
              <a:t>C8 -</a:t>
            </a:r>
            <a:r>
              <a:rPr lang="nl-NL" sz="7200" dirty="0" err="1" smtClean="0"/>
              <a:t>technology</a:t>
            </a:r>
            <a:r>
              <a:rPr lang="nl-NL" sz="7200" dirty="0" smtClean="0"/>
              <a:t>:  17 </a:t>
            </a:r>
            <a:r>
              <a:rPr lang="nl-NL" sz="7200" dirty="0" err="1" smtClean="0"/>
              <a:t>fluoratoms</a:t>
            </a:r>
            <a:r>
              <a:rPr lang="nl-NL" sz="7200" dirty="0" smtClean="0"/>
              <a:t>  (C8:2 FTS)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r>
              <a:rPr lang="nl-NL" sz="7200" dirty="0" smtClean="0"/>
              <a:t>C6 –</a:t>
            </a:r>
            <a:r>
              <a:rPr lang="nl-NL" sz="7200" dirty="0" err="1" smtClean="0"/>
              <a:t>technology</a:t>
            </a:r>
            <a:r>
              <a:rPr lang="nl-NL" sz="7200" dirty="0" smtClean="0"/>
              <a:t>:  13 </a:t>
            </a:r>
            <a:r>
              <a:rPr lang="nl-NL" sz="7200" dirty="0" err="1" smtClean="0"/>
              <a:t>fluoratoms</a:t>
            </a:r>
            <a:r>
              <a:rPr lang="nl-NL" sz="7200" dirty="0" smtClean="0"/>
              <a:t>  (C6:2FTS)</a:t>
            </a:r>
          </a:p>
          <a:p>
            <a:endParaRPr lang="nl-NL" sz="4000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 </a:t>
            </a:r>
            <a:r>
              <a:rPr lang="nl-NL" sz="4000" dirty="0" smtClean="0"/>
              <a:t> </a:t>
            </a:r>
            <a:r>
              <a:rPr lang="nl-NL" sz="4000" i="1" u="sng" dirty="0" smtClean="0">
                <a:solidFill>
                  <a:srgbClr val="FF0000"/>
                </a:solidFill>
              </a:rPr>
              <a:t> </a:t>
            </a:r>
            <a:r>
              <a:rPr lang="nl-NL" sz="8000" i="1" u="sng" dirty="0" smtClean="0">
                <a:solidFill>
                  <a:srgbClr val="FF0000"/>
                </a:solidFill>
              </a:rPr>
              <a:t>25 % </a:t>
            </a:r>
            <a:r>
              <a:rPr lang="nl-NL" sz="8000" i="1" u="sng" dirty="0" err="1" smtClean="0">
                <a:solidFill>
                  <a:srgbClr val="FF0000"/>
                </a:solidFill>
              </a:rPr>
              <a:t>less</a:t>
            </a:r>
            <a:r>
              <a:rPr lang="nl-NL" sz="8000" i="1" u="sng" dirty="0" smtClean="0">
                <a:solidFill>
                  <a:srgbClr val="FF0000"/>
                </a:solidFill>
              </a:rPr>
              <a:t> fluor</a:t>
            </a:r>
            <a:r>
              <a:rPr lang="nl-NL" sz="8000" dirty="0" smtClean="0"/>
              <a:t>	                   </a:t>
            </a:r>
            <a:r>
              <a:rPr lang="nl-NL" sz="8000" dirty="0" err="1" smtClean="0"/>
              <a:t>worse</a:t>
            </a:r>
            <a:r>
              <a:rPr lang="nl-NL" sz="8000" dirty="0" smtClean="0"/>
              <a:t> </a:t>
            </a:r>
            <a:r>
              <a:rPr lang="nl-NL" sz="8000" dirty="0"/>
              <a:t>performance</a:t>
            </a:r>
            <a:endParaRPr lang="nl-NL" sz="8000" i="1" u="sng" dirty="0" smtClean="0">
              <a:solidFill>
                <a:srgbClr val="FF0000"/>
              </a:solidFill>
            </a:endParaRP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r>
              <a:rPr lang="nl-NL" sz="8000" dirty="0" smtClean="0"/>
              <a:t>More F-</a:t>
            </a:r>
            <a:r>
              <a:rPr lang="nl-NL" sz="8000" dirty="0" err="1" smtClean="0"/>
              <a:t>surfactants</a:t>
            </a:r>
            <a:r>
              <a:rPr lang="nl-NL" sz="8000" dirty="0" smtClean="0"/>
              <a:t>  </a:t>
            </a:r>
            <a:r>
              <a:rPr lang="nl-NL" sz="8000" dirty="0" err="1" smtClean="0"/>
              <a:t>for</a:t>
            </a:r>
            <a:r>
              <a:rPr lang="nl-NL" sz="8000" dirty="0" smtClean="0"/>
              <a:t> </a:t>
            </a:r>
            <a:r>
              <a:rPr lang="nl-NL" sz="8000" dirty="0" err="1" smtClean="0"/>
              <a:t>same</a:t>
            </a:r>
            <a:r>
              <a:rPr lang="nl-NL" sz="8000" dirty="0" smtClean="0"/>
              <a:t> </a:t>
            </a:r>
            <a:r>
              <a:rPr lang="nl-NL" sz="8000" dirty="0"/>
              <a:t>performance 	</a:t>
            </a:r>
            <a:r>
              <a:rPr lang="nl-NL" sz="8000" dirty="0" smtClean="0"/>
              <a:t>               New </a:t>
            </a:r>
            <a:r>
              <a:rPr lang="nl-NL" sz="8000" dirty="0" err="1" smtClean="0"/>
              <a:t>approvals</a:t>
            </a:r>
            <a:endParaRPr lang="nl-NL" sz="8000" dirty="0" smtClean="0"/>
          </a:p>
          <a:p>
            <a:pPr marL="0" indent="0">
              <a:buNone/>
            </a:pPr>
            <a:r>
              <a:rPr lang="nl-NL" sz="8000" dirty="0" smtClean="0"/>
              <a:t>(products more </a:t>
            </a:r>
            <a:r>
              <a:rPr lang="nl-NL" sz="8000" dirty="0" err="1" smtClean="0"/>
              <a:t>expensive</a:t>
            </a:r>
            <a:r>
              <a:rPr lang="nl-NL" sz="8000" dirty="0" smtClean="0"/>
              <a:t>)</a:t>
            </a:r>
            <a:r>
              <a:rPr lang="nl-NL" sz="800" dirty="0" smtClean="0"/>
              <a:t> </a:t>
            </a:r>
            <a:endParaRPr lang="nl-NL" sz="8000" dirty="0" smtClean="0"/>
          </a:p>
          <a:p>
            <a:pPr marL="0" indent="0">
              <a:buNone/>
            </a:pPr>
            <a:r>
              <a:rPr lang="nl-NL" sz="8000" dirty="0"/>
              <a:t> </a:t>
            </a:r>
            <a:r>
              <a:rPr lang="nl-NL" sz="8000" dirty="0" smtClean="0"/>
              <a:t> </a:t>
            </a:r>
            <a:endParaRPr lang="nl-NL" sz="21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Duurdere </a:t>
            </a:r>
            <a:r>
              <a:rPr lang="nl-NL" dirty="0"/>
              <a:t>Producten </a:t>
            </a:r>
            <a:r>
              <a:rPr lang="nl-NL" dirty="0" smtClean="0"/>
              <a:t>en</a:t>
            </a:r>
            <a:endParaRPr lang="nl-NL" dirty="0"/>
          </a:p>
          <a:p>
            <a:pPr lvl="3"/>
            <a:endParaRPr lang="nl-NL" dirty="0" smtClean="0"/>
          </a:p>
          <a:p>
            <a:pPr marL="1371600" lvl="3" indent="0">
              <a:buNone/>
            </a:pPr>
            <a:r>
              <a:rPr lang="nl-NL" dirty="0" smtClean="0"/>
              <a:t>	</a:t>
            </a:r>
            <a:endParaRPr lang="nl-NL" sz="2100" b="1" u="sng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31B3-1E05-4A4E-BA3E-1938B1104EA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4400" y="2127680"/>
            <a:ext cx="3657600" cy="102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414" y="3545890"/>
            <a:ext cx="87844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414" y="1828800"/>
            <a:ext cx="88702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4729" y="3794833"/>
            <a:ext cx="2976423" cy="100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arallellogram 15"/>
          <p:cNvSpPr/>
          <p:nvPr/>
        </p:nvSpPr>
        <p:spPr>
          <a:xfrm rot="368976">
            <a:off x="2432940" y="3836417"/>
            <a:ext cx="462660" cy="95974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-RECHTS 7"/>
          <p:cNvSpPr/>
          <p:nvPr/>
        </p:nvSpPr>
        <p:spPr>
          <a:xfrm>
            <a:off x="2667229" y="5356859"/>
            <a:ext cx="49966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  </a:t>
            </a:r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3124200" y="4492820"/>
            <a:ext cx="7969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200" b="1" dirty="0" smtClean="0"/>
              <a:t>6:2 FTOH</a:t>
            </a:r>
            <a:endParaRPr lang="nl-NL" sz="1200" b="1" dirty="0"/>
          </a:p>
        </p:txBody>
      </p:sp>
      <p:sp>
        <p:nvSpPr>
          <p:cNvPr id="20" name="PIJL-RECHTS 19"/>
          <p:cNvSpPr/>
          <p:nvPr/>
        </p:nvSpPr>
        <p:spPr>
          <a:xfrm>
            <a:off x="5516751" y="5897214"/>
            <a:ext cx="35064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mtClean="0"/>
              <a:t>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54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Why</a:t>
            </a:r>
            <a:r>
              <a:rPr lang="nl-NL" dirty="0" smtClean="0"/>
              <a:t> Fluor free </a:t>
            </a:r>
            <a:r>
              <a:rPr lang="nl-NL" dirty="0" err="1" smtClean="0"/>
              <a:t>fire</a:t>
            </a:r>
            <a:r>
              <a:rPr lang="nl-NL" dirty="0" smtClean="0"/>
              <a:t> </a:t>
            </a:r>
            <a:r>
              <a:rPr lang="nl-NL" dirty="0" err="1" smtClean="0"/>
              <a:t>fighting</a:t>
            </a:r>
            <a:r>
              <a:rPr lang="nl-NL" dirty="0" smtClean="0"/>
              <a:t> </a:t>
            </a:r>
            <a:r>
              <a:rPr lang="nl-NL" dirty="0" err="1" smtClean="0"/>
              <a:t>foams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altLang="nl-NL" dirty="0" smtClean="0"/>
          </a:p>
          <a:p>
            <a:endParaRPr lang="nl-NL" altLang="nl-NL" dirty="0"/>
          </a:p>
          <a:p>
            <a:endParaRPr lang="nl-NL" altLang="nl-NL" dirty="0" smtClean="0"/>
          </a:p>
          <a:p>
            <a:r>
              <a:rPr lang="nl-NL" altLang="nl-NL" dirty="0" smtClean="0"/>
              <a:t>More </a:t>
            </a:r>
            <a:r>
              <a:rPr lang="nl-NL" altLang="nl-NL" dirty="0" err="1" smtClean="0"/>
              <a:t>and</a:t>
            </a:r>
            <a:r>
              <a:rPr lang="nl-NL" altLang="nl-NL" dirty="0" smtClean="0"/>
              <a:t> more </a:t>
            </a:r>
            <a:r>
              <a:rPr lang="nl-NL" altLang="nl-NL" dirty="0" err="1" smtClean="0"/>
              <a:t>scientists</a:t>
            </a:r>
            <a:r>
              <a:rPr lang="nl-NL" altLang="nl-NL" dirty="0" smtClean="0"/>
              <a:t> have the </a:t>
            </a:r>
            <a:r>
              <a:rPr lang="nl-NL" altLang="nl-NL" dirty="0" err="1" smtClean="0"/>
              <a:t>suspicion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that</a:t>
            </a:r>
            <a:r>
              <a:rPr lang="nl-NL" altLang="nl-NL" dirty="0" smtClean="0"/>
              <a:t> Fluor-</a:t>
            </a:r>
            <a:r>
              <a:rPr lang="nl-NL" altLang="nl-NL" dirty="0" err="1" smtClean="0"/>
              <a:t>chemicals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and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other</a:t>
            </a:r>
            <a:r>
              <a:rPr lang="nl-NL" altLang="nl-NL" dirty="0" smtClean="0"/>
              <a:t>  </a:t>
            </a:r>
            <a:r>
              <a:rPr lang="nl-NL" altLang="nl-NL" dirty="0" err="1" smtClean="0"/>
              <a:t>Organohalogens</a:t>
            </a:r>
            <a:r>
              <a:rPr lang="nl-NL" altLang="nl-NL" dirty="0" smtClean="0"/>
              <a:t>( </a:t>
            </a:r>
            <a:r>
              <a:rPr lang="nl-NL" altLang="nl-NL" dirty="0"/>
              <a:t>CL,BR en I) </a:t>
            </a:r>
            <a:r>
              <a:rPr lang="nl-NL" altLang="nl-NL" dirty="0" smtClean="0"/>
              <a:t>have a </a:t>
            </a:r>
            <a:r>
              <a:rPr lang="nl-NL" altLang="nl-NL" dirty="0" err="1" smtClean="0"/>
              <a:t>negative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influence</a:t>
            </a:r>
            <a:r>
              <a:rPr lang="nl-NL" altLang="nl-NL" dirty="0" smtClean="0"/>
              <a:t> on the environment.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31B3-1E05-4A4E-BA3E-1938B1104EA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1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Perfluorcarbons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31B3-1E05-4A4E-BA3E-1938B1104EA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PFC are persistent </a:t>
            </a:r>
            <a:r>
              <a:rPr lang="nl-NL" dirty="0" err="1" smtClean="0"/>
              <a:t>and</a:t>
            </a:r>
            <a:r>
              <a:rPr lang="nl-NL" dirty="0" smtClean="0"/>
              <a:t> found in the ice </a:t>
            </a:r>
            <a:r>
              <a:rPr lang="nl-NL" dirty="0" err="1" smtClean="0"/>
              <a:t>bear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Not</a:t>
            </a:r>
            <a:r>
              <a:rPr lang="nl-NL" dirty="0" smtClean="0"/>
              <a:t> bio-</a:t>
            </a:r>
            <a:r>
              <a:rPr lang="nl-NL" dirty="0" err="1" smtClean="0"/>
              <a:t>degradable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Toxic</a:t>
            </a:r>
            <a:r>
              <a:rPr lang="nl-NL" dirty="0" smtClean="0"/>
              <a:t> profile</a:t>
            </a:r>
            <a:endParaRPr lang="nl-NL" dirty="0"/>
          </a:p>
        </p:txBody>
      </p:sp>
      <p:pic>
        <p:nvPicPr>
          <p:cNvPr id="1032" name="Picture 8" descr="http://ts1.mm.bing.net/th?&amp;id=HN.608012385334004994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0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nrc.nl/thuiskok/files/2009/03/zal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44713"/>
            <a:ext cx="1764890" cy="194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JL-RECHTS 5"/>
          <p:cNvSpPr/>
          <p:nvPr/>
        </p:nvSpPr>
        <p:spPr>
          <a:xfrm>
            <a:off x="2895600" y="2739627"/>
            <a:ext cx="2721528" cy="2321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3429000" y="2370295"/>
            <a:ext cx="1210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Food chain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36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Situation Germany</a:t>
            </a:r>
            <a:endParaRPr lang="nb-NO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Important players</a:t>
            </a:r>
          </a:p>
          <a:p>
            <a:pPr lvl="1"/>
            <a:r>
              <a:rPr lang="nb-NO" dirty="0" smtClean="0"/>
              <a:t>Governments of  the 15 states</a:t>
            </a:r>
          </a:p>
          <a:p>
            <a:pPr lvl="1"/>
            <a:r>
              <a:rPr lang="nb-NO" dirty="0" smtClean="0"/>
              <a:t>UBA</a:t>
            </a:r>
          </a:p>
          <a:p>
            <a:pPr lvl="1"/>
            <a:r>
              <a:rPr lang="nb-NO" dirty="0" smtClean="0"/>
              <a:t>VDS</a:t>
            </a:r>
          </a:p>
          <a:p>
            <a:pPr lvl="1"/>
            <a:r>
              <a:rPr lang="nb-NO" dirty="0" smtClean="0"/>
              <a:t>Watertreatment  companies</a:t>
            </a:r>
          </a:p>
          <a:p>
            <a:pPr lvl="1"/>
            <a:endParaRPr lang="nb-NO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31B3-1E05-4A4E-BA3E-1938B1104EA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1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559</Words>
  <Application>Microsoft Office PowerPoint</Application>
  <PresentationFormat>Diavoorstelling (4:3)</PresentationFormat>
  <Paragraphs>260</Paragraphs>
  <Slides>25</Slides>
  <Notes>4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7" baseType="lpstr">
      <vt:lpstr>Office Theme</vt:lpstr>
      <vt:lpstr>Clip</vt:lpstr>
      <vt:lpstr>Development of Fire fighting  foam from 2000   </vt:lpstr>
      <vt:lpstr>Organisation</vt:lpstr>
      <vt:lpstr>Perfluorcarbons (PFC)</vt:lpstr>
      <vt:lpstr>Till 2001</vt:lpstr>
      <vt:lpstr>2006</vt:lpstr>
      <vt:lpstr>C8-------------------C6 Technology               AFFF en AFFF/ATC</vt:lpstr>
      <vt:lpstr>Why Fluor free fire fighting foams?</vt:lpstr>
      <vt:lpstr>Perfluorcarbons</vt:lpstr>
      <vt:lpstr>Situation Germany</vt:lpstr>
      <vt:lpstr>UBA recommandations</vt:lpstr>
      <vt:lpstr>VDS expectations</vt:lpstr>
      <vt:lpstr>Fire Krefeld                September 2012</vt:lpstr>
      <vt:lpstr>Publications</vt:lpstr>
      <vt:lpstr>Fluor free fire fighting foams</vt:lpstr>
      <vt:lpstr>Changes in documents</vt:lpstr>
      <vt:lpstr>Fire fighing foam information</vt:lpstr>
      <vt:lpstr>RF-Foam                           FLUORFREE</vt:lpstr>
      <vt:lpstr>PowerPoint-presentatie</vt:lpstr>
      <vt:lpstr>Working RF (RE-HEALING) foam</vt:lpstr>
      <vt:lpstr>Equipment</vt:lpstr>
      <vt:lpstr>RE-HEALING  Concentrates</vt:lpstr>
      <vt:lpstr>References Airport</vt:lpstr>
      <vt:lpstr>PowerPoint-presentatie</vt:lpstr>
      <vt:lpstr>Test pans</vt:lpstr>
      <vt:lpstr>Big scale tests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Pelton</dc:creator>
  <cp:lastModifiedBy>Joop Rijnbout</cp:lastModifiedBy>
  <cp:revision>131</cp:revision>
  <cp:lastPrinted>2014-08-26T12:24:58Z</cp:lastPrinted>
  <dcterms:created xsi:type="dcterms:W3CDTF">2013-08-13T16:26:12Z</dcterms:created>
  <dcterms:modified xsi:type="dcterms:W3CDTF">2014-09-10T07:49:00Z</dcterms:modified>
</cp:coreProperties>
</file>